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80" r:id="rId11"/>
    <p:sldId id="281" r:id="rId12"/>
    <p:sldId id="284" r:id="rId13"/>
    <p:sldId id="285" r:id="rId14"/>
    <p:sldId id="286" r:id="rId15"/>
    <p:sldId id="296" r:id="rId16"/>
    <p:sldId id="297" r:id="rId17"/>
    <p:sldId id="313" r:id="rId18"/>
    <p:sldId id="298" r:id="rId19"/>
    <p:sldId id="321" r:id="rId20"/>
    <p:sldId id="322" r:id="rId21"/>
    <p:sldId id="300" r:id="rId22"/>
    <p:sldId id="320" r:id="rId23"/>
    <p:sldId id="312" r:id="rId24"/>
    <p:sldId id="302" r:id="rId25"/>
    <p:sldId id="258" r:id="rId26"/>
    <p:sldId id="306" r:id="rId27"/>
    <p:sldId id="310" r:id="rId28"/>
    <p:sldId id="308" r:id="rId29"/>
    <p:sldId id="264" r:id="rId30"/>
    <p:sldId id="265" r:id="rId31"/>
    <p:sldId id="307" r:id="rId32"/>
    <p:sldId id="317" r:id="rId33"/>
    <p:sldId id="266" r:id="rId34"/>
    <p:sldId id="316" r:id="rId35"/>
    <p:sldId id="311" r:id="rId36"/>
    <p:sldId id="261" r:id="rId37"/>
    <p:sldId id="267" r:id="rId38"/>
    <p:sldId id="268" r:id="rId39"/>
    <p:sldId id="314" r:id="rId40"/>
    <p:sldId id="269" r:id="rId41"/>
    <p:sldId id="270" r:id="rId42"/>
    <p:sldId id="318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321"/>
            <p14:sldId id="322"/>
            <p14:sldId id="300"/>
            <p14:sldId id="320"/>
            <p14:sldId id="312"/>
            <p14:sldId id="30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264"/>
            <p14:sldId id="265"/>
            <p14:sldId id="307"/>
            <p14:sldId id="317"/>
            <p14:sldId id="266"/>
            <p14:sldId id="31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314"/>
            <p14:sldId id="269"/>
            <p14:sldId id="270"/>
          </p14:sldIdLst>
        </p14:section>
        <p14:section name="questions" id="{CB0DBE1D-311F-E046-AA7D-2997B461D836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4"/>
    <p:restoredTop sz="92348"/>
  </p:normalViewPr>
  <p:slideViewPr>
    <p:cSldViewPr snapToGrid="0">
      <p:cViewPr>
        <p:scale>
          <a:sx n="97" d="100"/>
          <a:sy n="97" d="100"/>
        </p:scale>
        <p:origin x="142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Développer une méthode d’optimisation du topic modeling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Développer une méthode d’optimisation du topic modeling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transformations)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54CB6F-98C0-0D45-9535-F0218415EF4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207501-450A-E841-AD29-AF65EA85CCC7}">
      <dgm:prSet phldrT="[Texte]" custT="1"/>
      <dgm:spPr>
        <a:ln>
          <a:noFill/>
        </a:ln>
      </dgm:spPr>
      <dgm:t>
        <a:bodyPr/>
        <a:lstStyle/>
        <a:p>
          <a:r>
            <a:rPr lang="fr-FR" sz="1600" dirty="0"/>
            <a:t>Collecte des données</a:t>
          </a:r>
        </a:p>
      </dgm:t>
    </dgm:pt>
    <dgm:pt modelId="{CC542B56-1A87-D344-BA4B-ECC7FE5467F6}" type="parTrans" cxnId="{97BA576B-A0D8-7D46-877F-6D29CDC5D0AF}">
      <dgm:prSet/>
      <dgm:spPr/>
      <dgm:t>
        <a:bodyPr/>
        <a:lstStyle/>
        <a:p>
          <a:endParaRPr lang="fr-FR"/>
        </a:p>
      </dgm:t>
    </dgm:pt>
    <dgm:pt modelId="{973EDC05-374E-BE49-86C5-8DAC271060E6}" type="sibTrans" cxnId="{97BA576B-A0D8-7D46-877F-6D29CDC5D0AF}">
      <dgm:prSet/>
      <dgm:spPr/>
      <dgm:t>
        <a:bodyPr/>
        <a:lstStyle/>
        <a:p>
          <a:endParaRPr lang="fr-FR"/>
        </a:p>
      </dgm:t>
    </dgm:pt>
    <dgm:pt modelId="{DABB50AC-FCE4-824B-B842-D7B0D514A56E}">
      <dgm:prSet phldrT="[Texte]" custT="1"/>
      <dgm:spPr>
        <a:ln>
          <a:noFill/>
        </a:ln>
      </dgm:spPr>
      <dgm:t>
        <a:bodyPr/>
        <a:lstStyle/>
        <a:p>
          <a:r>
            <a:rPr lang="fr-FR" sz="1600" dirty="0"/>
            <a:t>Traitement</a:t>
          </a:r>
        </a:p>
      </dgm:t>
    </dgm:pt>
    <dgm:pt modelId="{8803148F-CA97-8D4B-8309-98DB46E0E77A}" type="parTrans" cxnId="{93EC7676-470D-F048-9B3F-538AFE9EBADA}">
      <dgm:prSet/>
      <dgm:spPr/>
      <dgm:t>
        <a:bodyPr/>
        <a:lstStyle/>
        <a:p>
          <a:endParaRPr lang="fr-FR"/>
        </a:p>
      </dgm:t>
    </dgm:pt>
    <dgm:pt modelId="{B49AB407-6CE4-ED4C-9F50-71FF01E02D6F}" type="sibTrans" cxnId="{93EC7676-470D-F048-9B3F-538AFE9EBADA}">
      <dgm:prSet/>
      <dgm:spPr/>
      <dgm:t>
        <a:bodyPr/>
        <a:lstStyle/>
        <a:p>
          <a:endParaRPr lang="fr-FR"/>
        </a:p>
      </dgm:t>
    </dgm:pt>
    <dgm:pt modelId="{BDD811DB-0539-3A4E-9A62-0FA64BD11D52}">
      <dgm:prSet phldrT="[Texte]" custT="1"/>
      <dgm:spPr>
        <a:solidFill>
          <a:schemeClr val="tx2">
            <a:lumMod val="90000"/>
            <a:lumOff val="10000"/>
          </a:schemeClr>
        </a:solidFill>
        <a:ln>
          <a:noFill/>
        </a:ln>
      </dgm:spPr>
      <dgm:t>
        <a:bodyPr/>
        <a:lstStyle/>
        <a:p>
          <a:r>
            <a:rPr lang="fr-FR" sz="1400" dirty="0"/>
            <a:t>Apprentissage et évaluation</a:t>
          </a:r>
        </a:p>
      </dgm:t>
    </dgm:pt>
    <dgm:pt modelId="{C0D99350-C972-094F-9AD0-EFF88C38A0B8}" type="parTrans" cxnId="{EB949781-A7AE-B545-8400-A5BF5C797931}">
      <dgm:prSet/>
      <dgm:spPr/>
      <dgm:t>
        <a:bodyPr/>
        <a:lstStyle/>
        <a:p>
          <a:endParaRPr lang="fr-FR"/>
        </a:p>
      </dgm:t>
    </dgm:pt>
    <dgm:pt modelId="{34DF6BB4-D563-324A-B994-96BFBD793AC3}" type="sibTrans" cxnId="{EB949781-A7AE-B545-8400-A5BF5C797931}">
      <dgm:prSet/>
      <dgm:spPr/>
      <dgm:t>
        <a:bodyPr/>
        <a:lstStyle/>
        <a:p>
          <a:endParaRPr lang="fr-FR"/>
        </a:p>
      </dgm:t>
    </dgm:pt>
    <dgm:pt modelId="{2F4A6EBE-ECC6-C846-9BC3-67AED6626040}">
      <dgm:prSet phldrT="[Texte]" custT="1"/>
      <dgm:spPr>
        <a:ln>
          <a:noFill/>
        </a:ln>
      </dgm:spPr>
      <dgm:t>
        <a:bodyPr/>
        <a:lstStyle/>
        <a:p>
          <a:r>
            <a:rPr lang="fr-FR" sz="1400" dirty="0"/>
            <a:t>Déploiement</a:t>
          </a:r>
        </a:p>
      </dgm:t>
    </dgm:pt>
    <dgm:pt modelId="{95EDE82F-11FA-C44A-B281-9D6A58F3287F}" type="parTrans" cxnId="{B3B34B6F-4D33-B745-A269-A145AC03CB45}">
      <dgm:prSet/>
      <dgm:spPr/>
      <dgm:t>
        <a:bodyPr/>
        <a:lstStyle/>
        <a:p>
          <a:endParaRPr lang="fr-FR"/>
        </a:p>
      </dgm:t>
    </dgm:pt>
    <dgm:pt modelId="{556932C1-8C77-6A4E-A13F-64D2E5AF020A}" type="sibTrans" cxnId="{B3B34B6F-4D33-B745-A269-A145AC03CB45}">
      <dgm:prSet/>
      <dgm:spPr/>
      <dgm:t>
        <a:bodyPr/>
        <a:lstStyle/>
        <a:p>
          <a:endParaRPr lang="fr-FR"/>
        </a:p>
      </dgm:t>
    </dgm:pt>
    <dgm:pt modelId="{C77A5510-0968-EA43-B60E-62DDB6ECE9EB}">
      <dgm:prSet phldrT="[Texte]" custT="1"/>
      <dgm:spPr>
        <a:ln>
          <a:noFill/>
        </a:ln>
      </dgm:spPr>
      <dgm:t>
        <a:bodyPr/>
        <a:lstStyle/>
        <a:p>
          <a:r>
            <a:rPr lang="fr-FR" sz="1800" dirty="0"/>
            <a:t>Suivie</a:t>
          </a:r>
          <a:endParaRPr lang="fr-FR" sz="1300" dirty="0"/>
        </a:p>
      </dgm:t>
    </dgm:pt>
    <dgm:pt modelId="{6CFE9C2A-8F68-5348-83EA-E8232049B220}" type="parTrans" cxnId="{EF605DEA-FA96-404B-8DF0-DA28B290BC46}">
      <dgm:prSet/>
      <dgm:spPr/>
      <dgm:t>
        <a:bodyPr/>
        <a:lstStyle/>
        <a:p>
          <a:endParaRPr lang="fr-FR"/>
        </a:p>
      </dgm:t>
    </dgm:pt>
    <dgm:pt modelId="{DF2C6DFF-1972-3847-A0A4-61A4EA9D355E}" type="sibTrans" cxnId="{EF605DEA-FA96-404B-8DF0-DA28B290BC46}">
      <dgm:prSet/>
      <dgm:spPr/>
      <dgm:t>
        <a:bodyPr/>
        <a:lstStyle/>
        <a:p>
          <a:endParaRPr lang="fr-FR"/>
        </a:p>
      </dgm:t>
    </dgm:pt>
    <dgm:pt modelId="{DD1D6211-E23A-1D41-AB82-3E39E88D8BD5}" type="pres">
      <dgm:prSet presAssocID="{D354CB6F-98C0-0D45-9535-F0218415EF40}" presName="cycle" presStyleCnt="0">
        <dgm:presLayoutVars>
          <dgm:dir/>
          <dgm:resizeHandles val="exact"/>
        </dgm:presLayoutVars>
      </dgm:prSet>
      <dgm:spPr/>
    </dgm:pt>
    <dgm:pt modelId="{09BB5201-C156-E44C-B72F-F68769DA9B6D}" type="pres">
      <dgm:prSet presAssocID="{75207501-450A-E841-AD29-AF65EA85CCC7}" presName="node" presStyleLbl="node1" presStyleIdx="0" presStyleCnt="5">
        <dgm:presLayoutVars>
          <dgm:bulletEnabled val="1"/>
        </dgm:presLayoutVars>
      </dgm:prSet>
      <dgm:spPr/>
    </dgm:pt>
    <dgm:pt modelId="{7D67BD45-A279-2A41-8A60-F7CE300D62E3}" type="pres">
      <dgm:prSet presAssocID="{973EDC05-374E-BE49-86C5-8DAC271060E6}" presName="sibTrans" presStyleLbl="sibTrans2D1" presStyleIdx="0" presStyleCnt="5"/>
      <dgm:spPr/>
    </dgm:pt>
    <dgm:pt modelId="{DCDB5CF1-068D-8E49-8A3B-F6A9BBD98AAE}" type="pres">
      <dgm:prSet presAssocID="{973EDC05-374E-BE49-86C5-8DAC271060E6}" presName="connectorText" presStyleLbl="sibTrans2D1" presStyleIdx="0" presStyleCnt="5"/>
      <dgm:spPr/>
    </dgm:pt>
    <dgm:pt modelId="{D05A30C1-0BD2-A942-B15F-EB69029140BA}" type="pres">
      <dgm:prSet presAssocID="{DABB50AC-FCE4-824B-B842-D7B0D514A56E}" presName="node" presStyleLbl="node1" presStyleIdx="1" presStyleCnt="5">
        <dgm:presLayoutVars>
          <dgm:bulletEnabled val="1"/>
        </dgm:presLayoutVars>
      </dgm:prSet>
      <dgm:spPr/>
    </dgm:pt>
    <dgm:pt modelId="{A320564E-5F58-0044-8B10-3FF0A217DDE4}" type="pres">
      <dgm:prSet presAssocID="{B49AB407-6CE4-ED4C-9F50-71FF01E02D6F}" presName="sibTrans" presStyleLbl="sibTrans2D1" presStyleIdx="1" presStyleCnt="5"/>
      <dgm:spPr/>
    </dgm:pt>
    <dgm:pt modelId="{4E14C55B-7C56-1D44-B4CB-008D5116E555}" type="pres">
      <dgm:prSet presAssocID="{B49AB407-6CE4-ED4C-9F50-71FF01E02D6F}" presName="connectorText" presStyleLbl="sibTrans2D1" presStyleIdx="1" presStyleCnt="5"/>
      <dgm:spPr/>
    </dgm:pt>
    <dgm:pt modelId="{DC3E5D4A-C7AD-CD4E-8BFF-68EB7266711D}" type="pres">
      <dgm:prSet presAssocID="{BDD811DB-0539-3A4E-9A62-0FA64BD11D52}" presName="node" presStyleLbl="node1" presStyleIdx="2" presStyleCnt="5" custScaleX="109318" custScaleY="102700">
        <dgm:presLayoutVars>
          <dgm:bulletEnabled val="1"/>
        </dgm:presLayoutVars>
      </dgm:prSet>
      <dgm:spPr/>
    </dgm:pt>
    <dgm:pt modelId="{8C8DF994-797E-4448-93CE-35F8CA3B6D08}" type="pres">
      <dgm:prSet presAssocID="{34DF6BB4-D563-324A-B994-96BFBD793AC3}" presName="sibTrans" presStyleLbl="sibTrans2D1" presStyleIdx="2" presStyleCnt="5"/>
      <dgm:spPr/>
    </dgm:pt>
    <dgm:pt modelId="{42BE3BB4-6F14-7248-A806-F14AB521A0B6}" type="pres">
      <dgm:prSet presAssocID="{34DF6BB4-D563-324A-B994-96BFBD793AC3}" presName="connectorText" presStyleLbl="sibTrans2D1" presStyleIdx="2" presStyleCnt="5"/>
      <dgm:spPr/>
    </dgm:pt>
    <dgm:pt modelId="{31D78455-8B53-0540-BEF0-011AD4B3BB7C}" type="pres">
      <dgm:prSet presAssocID="{2F4A6EBE-ECC6-C846-9BC3-67AED6626040}" presName="node" presStyleLbl="node1" presStyleIdx="3" presStyleCnt="5">
        <dgm:presLayoutVars>
          <dgm:bulletEnabled val="1"/>
        </dgm:presLayoutVars>
      </dgm:prSet>
      <dgm:spPr/>
    </dgm:pt>
    <dgm:pt modelId="{B8621F99-BE8E-914F-B319-F246FA6E51C9}" type="pres">
      <dgm:prSet presAssocID="{556932C1-8C77-6A4E-A13F-64D2E5AF020A}" presName="sibTrans" presStyleLbl="sibTrans2D1" presStyleIdx="3" presStyleCnt="5"/>
      <dgm:spPr/>
    </dgm:pt>
    <dgm:pt modelId="{E55D6B7E-2132-1143-B4EA-A501C274A2FB}" type="pres">
      <dgm:prSet presAssocID="{556932C1-8C77-6A4E-A13F-64D2E5AF020A}" presName="connectorText" presStyleLbl="sibTrans2D1" presStyleIdx="3" presStyleCnt="5"/>
      <dgm:spPr/>
    </dgm:pt>
    <dgm:pt modelId="{19E16B51-BE91-C247-BD00-F68A8FD820B9}" type="pres">
      <dgm:prSet presAssocID="{C77A5510-0968-EA43-B60E-62DDB6ECE9EB}" presName="node" presStyleLbl="node1" presStyleIdx="4" presStyleCnt="5">
        <dgm:presLayoutVars>
          <dgm:bulletEnabled val="1"/>
        </dgm:presLayoutVars>
      </dgm:prSet>
      <dgm:spPr/>
    </dgm:pt>
    <dgm:pt modelId="{4348A9ED-8D38-204F-A2E3-92364623C392}" type="pres">
      <dgm:prSet presAssocID="{DF2C6DFF-1972-3847-A0A4-61A4EA9D355E}" presName="sibTrans" presStyleLbl="sibTrans2D1" presStyleIdx="4" presStyleCnt="5"/>
      <dgm:spPr/>
    </dgm:pt>
    <dgm:pt modelId="{D6320CF9-3730-AB4A-AFFB-A9ED4A5FDDC7}" type="pres">
      <dgm:prSet presAssocID="{DF2C6DFF-1972-3847-A0A4-61A4EA9D355E}" presName="connectorText" presStyleLbl="sibTrans2D1" presStyleIdx="4" presStyleCnt="5"/>
      <dgm:spPr/>
    </dgm:pt>
  </dgm:ptLst>
  <dgm:cxnLst>
    <dgm:cxn modelId="{436A7226-DCE6-7840-9F81-9353530D569E}" type="presOf" srcId="{556932C1-8C77-6A4E-A13F-64D2E5AF020A}" destId="{E55D6B7E-2132-1143-B4EA-A501C274A2FB}" srcOrd="1" destOrd="0" presId="urn:microsoft.com/office/officeart/2005/8/layout/cycle2"/>
    <dgm:cxn modelId="{F6B11327-EFAF-0043-A613-AA39F5D379A3}" type="presOf" srcId="{D354CB6F-98C0-0D45-9535-F0218415EF40}" destId="{DD1D6211-E23A-1D41-AB82-3E39E88D8BD5}" srcOrd="0" destOrd="0" presId="urn:microsoft.com/office/officeart/2005/8/layout/cycle2"/>
    <dgm:cxn modelId="{EC28D629-4297-394A-9B69-073803A68EB7}" type="presOf" srcId="{DABB50AC-FCE4-824B-B842-D7B0D514A56E}" destId="{D05A30C1-0BD2-A942-B15F-EB69029140BA}" srcOrd="0" destOrd="0" presId="urn:microsoft.com/office/officeart/2005/8/layout/cycle2"/>
    <dgm:cxn modelId="{A6F5302D-150C-C643-AB97-732055880D2E}" type="presOf" srcId="{B49AB407-6CE4-ED4C-9F50-71FF01E02D6F}" destId="{A320564E-5F58-0044-8B10-3FF0A217DDE4}" srcOrd="0" destOrd="0" presId="urn:microsoft.com/office/officeart/2005/8/layout/cycle2"/>
    <dgm:cxn modelId="{F1DC9258-2828-7543-8FE8-D3D75534FB6B}" type="presOf" srcId="{75207501-450A-E841-AD29-AF65EA85CCC7}" destId="{09BB5201-C156-E44C-B72F-F68769DA9B6D}" srcOrd="0" destOrd="0" presId="urn:microsoft.com/office/officeart/2005/8/layout/cycle2"/>
    <dgm:cxn modelId="{97BA576B-A0D8-7D46-877F-6D29CDC5D0AF}" srcId="{D354CB6F-98C0-0D45-9535-F0218415EF40}" destId="{75207501-450A-E841-AD29-AF65EA85CCC7}" srcOrd="0" destOrd="0" parTransId="{CC542B56-1A87-D344-BA4B-ECC7FE5467F6}" sibTransId="{973EDC05-374E-BE49-86C5-8DAC271060E6}"/>
    <dgm:cxn modelId="{D1E3DA6E-7918-C040-B2BD-0B328F4AB120}" type="presOf" srcId="{34DF6BB4-D563-324A-B994-96BFBD793AC3}" destId="{8C8DF994-797E-4448-93CE-35F8CA3B6D08}" srcOrd="0" destOrd="0" presId="urn:microsoft.com/office/officeart/2005/8/layout/cycle2"/>
    <dgm:cxn modelId="{B3B34B6F-4D33-B745-A269-A145AC03CB45}" srcId="{D354CB6F-98C0-0D45-9535-F0218415EF40}" destId="{2F4A6EBE-ECC6-C846-9BC3-67AED6626040}" srcOrd="3" destOrd="0" parTransId="{95EDE82F-11FA-C44A-B281-9D6A58F3287F}" sibTransId="{556932C1-8C77-6A4E-A13F-64D2E5AF020A}"/>
    <dgm:cxn modelId="{93EC7676-470D-F048-9B3F-538AFE9EBADA}" srcId="{D354CB6F-98C0-0D45-9535-F0218415EF40}" destId="{DABB50AC-FCE4-824B-B842-D7B0D514A56E}" srcOrd="1" destOrd="0" parTransId="{8803148F-CA97-8D4B-8309-98DB46E0E77A}" sibTransId="{B49AB407-6CE4-ED4C-9F50-71FF01E02D6F}"/>
    <dgm:cxn modelId="{EB949781-A7AE-B545-8400-A5BF5C797931}" srcId="{D354CB6F-98C0-0D45-9535-F0218415EF40}" destId="{BDD811DB-0539-3A4E-9A62-0FA64BD11D52}" srcOrd="2" destOrd="0" parTransId="{C0D99350-C972-094F-9AD0-EFF88C38A0B8}" sibTransId="{34DF6BB4-D563-324A-B994-96BFBD793AC3}"/>
    <dgm:cxn modelId="{3E03C389-8F7F-CB42-A89F-ACF30A4BF2B6}" type="presOf" srcId="{BDD811DB-0539-3A4E-9A62-0FA64BD11D52}" destId="{DC3E5D4A-C7AD-CD4E-8BFF-68EB7266711D}" srcOrd="0" destOrd="0" presId="urn:microsoft.com/office/officeart/2005/8/layout/cycle2"/>
    <dgm:cxn modelId="{8152BB8E-33F7-7D48-AD06-DF668DD96258}" type="presOf" srcId="{C77A5510-0968-EA43-B60E-62DDB6ECE9EB}" destId="{19E16B51-BE91-C247-BD00-F68A8FD820B9}" srcOrd="0" destOrd="0" presId="urn:microsoft.com/office/officeart/2005/8/layout/cycle2"/>
    <dgm:cxn modelId="{72E8059C-23FE-954B-B385-442DD5F7F3F0}" type="presOf" srcId="{B49AB407-6CE4-ED4C-9F50-71FF01E02D6F}" destId="{4E14C55B-7C56-1D44-B4CB-008D5116E555}" srcOrd="1" destOrd="0" presId="urn:microsoft.com/office/officeart/2005/8/layout/cycle2"/>
    <dgm:cxn modelId="{A73D9DB6-4DA3-4941-955E-C8DD34490CF7}" type="presOf" srcId="{973EDC05-374E-BE49-86C5-8DAC271060E6}" destId="{DCDB5CF1-068D-8E49-8A3B-F6A9BBD98AAE}" srcOrd="1" destOrd="0" presId="urn:microsoft.com/office/officeart/2005/8/layout/cycle2"/>
    <dgm:cxn modelId="{98D3D8C1-18D9-6C47-8D52-562F1C5DDE9D}" type="presOf" srcId="{2F4A6EBE-ECC6-C846-9BC3-67AED6626040}" destId="{31D78455-8B53-0540-BEF0-011AD4B3BB7C}" srcOrd="0" destOrd="0" presId="urn:microsoft.com/office/officeart/2005/8/layout/cycle2"/>
    <dgm:cxn modelId="{CE2F4DC6-B93A-2147-9A0A-07C3EA1A2DCB}" type="presOf" srcId="{DF2C6DFF-1972-3847-A0A4-61A4EA9D355E}" destId="{4348A9ED-8D38-204F-A2E3-92364623C392}" srcOrd="0" destOrd="0" presId="urn:microsoft.com/office/officeart/2005/8/layout/cycle2"/>
    <dgm:cxn modelId="{A79AC2D2-CE65-0C43-9EE2-9C825239FD47}" type="presOf" srcId="{34DF6BB4-D563-324A-B994-96BFBD793AC3}" destId="{42BE3BB4-6F14-7248-A806-F14AB521A0B6}" srcOrd="1" destOrd="0" presId="urn:microsoft.com/office/officeart/2005/8/layout/cycle2"/>
    <dgm:cxn modelId="{50430FDA-8125-494F-9180-A1D55780632E}" type="presOf" srcId="{556932C1-8C77-6A4E-A13F-64D2E5AF020A}" destId="{B8621F99-BE8E-914F-B319-F246FA6E51C9}" srcOrd="0" destOrd="0" presId="urn:microsoft.com/office/officeart/2005/8/layout/cycle2"/>
    <dgm:cxn modelId="{803248DB-D089-E844-9C0B-E145DEC85CE5}" type="presOf" srcId="{973EDC05-374E-BE49-86C5-8DAC271060E6}" destId="{7D67BD45-A279-2A41-8A60-F7CE300D62E3}" srcOrd="0" destOrd="0" presId="urn:microsoft.com/office/officeart/2005/8/layout/cycle2"/>
    <dgm:cxn modelId="{EF605DEA-FA96-404B-8DF0-DA28B290BC46}" srcId="{D354CB6F-98C0-0D45-9535-F0218415EF40}" destId="{C77A5510-0968-EA43-B60E-62DDB6ECE9EB}" srcOrd="4" destOrd="0" parTransId="{6CFE9C2A-8F68-5348-83EA-E8232049B220}" sibTransId="{DF2C6DFF-1972-3847-A0A4-61A4EA9D355E}"/>
    <dgm:cxn modelId="{7BEB4AF2-F7D6-294E-AB12-0814CCC35D75}" type="presOf" srcId="{DF2C6DFF-1972-3847-A0A4-61A4EA9D355E}" destId="{D6320CF9-3730-AB4A-AFFB-A9ED4A5FDDC7}" srcOrd="1" destOrd="0" presId="urn:microsoft.com/office/officeart/2005/8/layout/cycle2"/>
    <dgm:cxn modelId="{46249BF2-89B8-8D45-B19F-1F74CEBA4BA4}" type="presParOf" srcId="{DD1D6211-E23A-1D41-AB82-3E39E88D8BD5}" destId="{09BB5201-C156-E44C-B72F-F68769DA9B6D}" srcOrd="0" destOrd="0" presId="urn:microsoft.com/office/officeart/2005/8/layout/cycle2"/>
    <dgm:cxn modelId="{5C3B1CF2-F953-104B-8887-90DE1F860203}" type="presParOf" srcId="{DD1D6211-E23A-1D41-AB82-3E39E88D8BD5}" destId="{7D67BD45-A279-2A41-8A60-F7CE300D62E3}" srcOrd="1" destOrd="0" presId="urn:microsoft.com/office/officeart/2005/8/layout/cycle2"/>
    <dgm:cxn modelId="{F0284859-021A-A94D-9ACE-11A7B917C2C6}" type="presParOf" srcId="{7D67BD45-A279-2A41-8A60-F7CE300D62E3}" destId="{DCDB5CF1-068D-8E49-8A3B-F6A9BBD98AAE}" srcOrd="0" destOrd="0" presId="urn:microsoft.com/office/officeart/2005/8/layout/cycle2"/>
    <dgm:cxn modelId="{380D73AB-B3CE-2145-A011-C030081BCC38}" type="presParOf" srcId="{DD1D6211-E23A-1D41-AB82-3E39E88D8BD5}" destId="{D05A30C1-0BD2-A942-B15F-EB69029140BA}" srcOrd="2" destOrd="0" presId="urn:microsoft.com/office/officeart/2005/8/layout/cycle2"/>
    <dgm:cxn modelId="{B8E27593-E6C4-DC4D-8CAD-409402432A17}" type="presParOf" srcId="{DD1D6211-E23A-1D41-AB82-3E39E88D8BD5}" destId="{A320564E-5F58-0044-8B10-3FF0A217DDE4}" srcOrd="3" destOrd="0" presId="urn:microsoft.com/office/officeart/2005/8/layout/cycle2"/>
    <dgm:cxn modelId="{12C137AC-FF1F-424A-A25A-C8650CAD59DE}" type="presParOf" srcId="{A320564E-5F58-0044-8B10-3FF0A217DDE4}" destId="{4E14C55B-7C56-1D44-B4CB-008D5116E555}" srcOrd="0" destOrd="0" presId="urn:microsoft.com/office/officeart/2005/8/layout/cycle2"/>
    <dgm:cxn modelId="{5A4B254F-F4EA-1D4E-BC57-CC223354339F}" type="presParOf" srcId="{DD1D6211-E23A-1D41-AB82-3E39E88D8BD5}" destId="{DC3E5D4A-C7AD-CD4E-8BFF-68EB7266711D}" srcOrd="4" destOrd="0" presId="urn:microsoft.com/office/officeart/2005/8/layout/cycle2"/>
    <dgm:cxn modelId="{974BA02D-AEAC-5D40-8AD7-F4172D965C82}" type="presParOf" srcId="{DD1D6211-E23A-1D41-AB82-3E39E88D8BD5}" destId="{8C8DF994-797E-4448-93CE-35F8CA3B6D08}" srcOrd="5" destOrd="0" presId="urn:microsoft.com/office/officeart/2005/8/layout/cycle2"/>
    <dgm:cxn modelId="{A5D59CC2-E462-3C4C-A1D0-7461DCC91F2E}" type="presParOf" srcId="{8C8DF994-797E-4448-93CE-35F8CA3B6D08}" destId="{42BE3BB4-6F14-7248-A806-F14AB521A0B6}" srcOrd="0" destOrd="0" presId="urn:microsoft.com/office/officeart/2005/8/layout/cycle2"/>
    <dgm:cxn modelId="{C1B28A68-9A03-D841-ACDB-73C3FCFF05A9}" type="presParOf" srcId="{DD1D6211-E23A-1D41-AB82-3E39E88D8BD5}" destId="{31D78455-8B53-0540-BEF0-011AD4B3BB7C}" srcOrd="6" destOrd="0" presId="urn:microsoft.com/office/officeart/2005/8/layout/cycle2"/>
    <dgm:cxn modelId="{83B77E13-9D77-994D-8053-5CE653E55F92}" type="presParOf" srcId="{DD1D6211-E23A-1D41-AB82-3E39E88D8BD5}" destId="{B8621F99-BE8E-914F-B319-F246FA6E51C9}" srcOrd="7" destOrd="0" presId="urn:microsoft.com/office/officeart/2005/8/layout/cycle2"/>
    <dgm:cxn modelId="{ECDA9DA1-0277-3442-84A8-7BAD76A6D30A}" type="presParOf" srcId="{B8621F99-BE8E-914F-B319-F246FA6E51C9}" destId="{E55D6B7E-2132-1143-B4EA-A501C274A2FB}" srcOrd="0" destOrd="0" presId="urn:microsoft.com/office/officeart/2005/8/layout/cycle2"/>
    <dgm:cxn modelId="{A04744E2-56EB-0A45-8166-1ED17C016FF7}" type="presParOf" srcId="{DD1D6211-E23A-1D41-AB82-3E39E88D8BD5}" destId="{19E16B51-BE91-C247-BD00-F68A8FD820B9}" srcOrd="8" destOrd="0" presId="urn:microsoft.com/office/officeart/2005/8/layout/cycle2"/>
    <dgm:cxn modelId="{C4678FA8-427F-414A-97DF-39568937585E}" type="presParOf" srcId="{DD1D6211-E23A-1D41-AB82-3E39E88D8BD5}" destId="{4348A9ED-8D38-204F-A2E3-92364623C392}" srcOrd="9" destOrd="0" presId="urn:microsoft.com/office/officeart/2005/8/layout/cycle2"/>
    <dgm:cxn modelId="{7494DB13-23C4-4445-AE3D-BC4EC41B25C2}" type="presParOf" srcId="{4348A9ED-8D38-204F-A2E3-92364623C392}" destId="{D6320CF9-3730-AB4A-AFFB-A9ED4A5FDD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Développer une méthode d’optimisation du topic modeling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le traitement des données (</a:t>
          </a:r>
          <a:r>
            <a:rPr lang="fr-FR" sz="1800" kern="1200" dirty="0" err="1"/>
            <a:t>preprocessing</a:t>
          </a:r>
          <a:r>
            <a:rPr lang="fr-FR" sz="18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Développer une méthode d’optimisation du topic modeling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le traitement des données (</a:t>
          </a:r>
          <a:r>
            <a:rPr lang="fr-FR" sz="1800" kern="1200" dirty="0" err="1"/>
            <a:t>preprocessing</a:t>
          </a:r>
          <a:r>
            <a:rPr lang="fr-FR" sz="1800" kern="1200" dirty="0"/>
            <a:t>, transformations)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B5201-C156-E44C-B72F-F68769DA9B6D}">
      <dsp:nvSpPr>
        <dsp:cNvPr id="0" name=""/>
        <dsp:cNvSpPr/>
      </dsp:nvSpPr>
      <dsp:spPr>
        <a:xfrm>
          <a:off x="3166184" y="-8030"/>
          <a:ext cx="1534596" cy="1534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Collecte des données</a:t>
          </a:r>
        </a:p>
      </dsp:txBody>
      <dsp:txXfrm>
        <a:off x="3390920" y="216706"/>
        <a:ext cx="1085124" cy="1085124"/>
      </dsp:txXfrm>
    </dsp:sp>
    <dsp:sp modelId="{7D67BD45-A279-2A41-8A60-F7CE300D62E3}">
      <dsp:nvSpPr>
        <dsp:cNvPr id="0" name=""/>
        <dsp:cNvSpPr/>
      </dsp:nvSpPr>
      <dsp:spPr>
        <a:xfrm rot="2160000">
          <a:off x="4652118" y="1170373"/>
          <a:ext cx="407271" cy="51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4663785" y="1238050"/>
        <a:ext cx="285090" cy="310756"/>
      </dsp:txXfrm>
    </dsp:sp>
    <dsp:sp modelId="{D05A30C1-0BD2-A942-B15F-EB69029140BA}">
      <dsp:nvSpPr>
        <dsp:cNvPr id="0" name=""/>
        <dsp:cNvSpPr/>
      </dsp:nvSpPr>
      <dsp:spPr>
        <a:xfrm>
          <a:off x="5029377" y="1345658"/>
          <a:ext cx="1534596" cy="1534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Traitement</a:t>
          </a:r>
        </a:p>
      </dsp:txBody>
      <dsp:txXfrm>
        <a:off x="5254113" y="1570394"/>
        <a:ext cx="1085124" cy="1085124"/>
      </dsp:txXfrm>
    </dsp:sp>
    <dsp:sp modelId="{A320564E-5F58-0044-8B10-3FF0A217DDE4}">
      <dsp:nvSpPr>
        <dsp:cNvPr id="0" name=""/>
        <dsp:cNvSpPr/>
      </dsp:nvSpPr>
      <dsp:spPr>
        <a:xfrm rot="6480000">
          <a:off x="5251207" y="2926577"/>
          <a:ext cx="393930" cy="51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10800000">
        <a:off x="5328556" y="2973965"/>
        <a:ext cx="275751" cy="310756"/>
      </dsp:txXfrm>
    </dsp:sp>
    <dsp:sp modelId="{DC3E5D4A-C7AD-CD4E-8BFF-68EB7266711D}">
      <dsp:nvSpPr>
        <dsp:cNvPr id="0" name=""/>
        <dsp:cNvSpPr/>
      </dsp:nvSpPr>
      <dsp:spPr>
        <a:xfrm>
          <a:off x="4246204" y="3515256"/>
          <a:ext cx="1677589" cy="1576030"/>
        </a:xfrm>
        <a:prstGeom prst="ellipse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Apprentissage et évaluation</a:t>
          </a:r>
        </a:p>
      </dsp:txBody>
      <dsp:txXfrm>
        <a:off x="4491881" y="3746060"/>
        <a:ext cx="1186235" cy="1114422"/>
      </dsp:txXfrm>
    </dsp:sp>
    <dsp:sp modelId="{8C8DF994-797E-4448-93CE-35F8CA3B6D08}">
      <dsp:nvSpPr>
        <dsp:cNvPr id="0" name=""/>
        <dsp:cNvSpPr/>
      </dsp:nvSpPr>
      <dsp:spPr>
        <a:xfrm rot="10800000">
          <a:off x="3723499" y="4044308"/>
          <a:ext cx="369378" cy="51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10800000">
        <a:off x="3834312" y="4147893"/>
        <a:ext cx="258565" cy="310756"/>
      </dsp:txXfrm>
    </dsp:sp>
    <dsp:sp modelId="{31D78455-8B53-0540-BEF0-011AD4B3BB7C}">
      <dsp:nvSpPr>
        <dsp:cNvPr id="0" name=""/>
        <dsp:cNvSpPr/>
      </dsp:nvSpPr>
      <dsp:spPr>
        <a:xfrm>
          <a:off x="2014668" y="3535973"/>
          <a:ext cx="1534596" cy="1534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Déploiement</a:t>
          </a:r>
        </a:p>
      </dsp:txBody>
      <dsp:txXfrm>
        <a:off x="2239404" y="3760709"/>
        <a:ext cx="1085124" cy="1085124"/>
      </dsp:txXfrm>
    </dsp:sp>
    <dsp:sp modelId="{B8621F99-BE8E-914F-B319-F246FA6E51C9}">
      <dsp:nvSpPr>
        <dsp:cNvPr id="0" name=""/>
        <dsp:cNvSpPr/>
      </dsp:nvSpPr>
      <dsp:spPr>
        <a:xfrm rot="15120000">
          <a:off x="2226054" y="2960113"/>
          <a:ext cx="407271" cy="51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10800000">
        <a:off x="2306023" y="3121799"/>
        <a:ext cx="285090" cy="310756"/>
      </dsp:txXfrm>
    </dsp:sp>
    <dsp:sp modelId="{19E16B51-BE91-C247-BD00-F68A8FD820B9}">
      <dsp:nvSpPr>
        <dsp:cNvPr id="0" name=""/>
        <dsp:cNvSpPr/>
      </dsp:nvSpPr>
      <dsp:spPr>
        <a:xfrm>
          <a:off x="1302992" y="1345658"/>
          <a:ext cx="1534596" cy="1534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Suivie</a:t>
          </a:r>
          <a:endParaRPr lang="fr-FR" sz="1300" kern="1200" dirty="0"/>
        </a:p>
      </dsp:txBody>
      <dsp:txXfrm>
        <a:off x="1527728" y="1570394"/>
        <a:ext cx="1085124" cy="1085124"/>
      </dsp:txXfrm>
    </dsp:sp>
    <dsp:sp modelId="{4348A9ED-8D38-204F-A2E3-92364623C392}">
      <dsp:nvSpPr>
        <dsp:cNvPr id="0" name=""/>
        <dsp:cNvSpPr/>
      </dsp:nvSpPr>
      <dsp:spPr>
        <a:xfrm rot="19440000">
          <a:off x="2788925" y="1183924"/>
          <a:ext cx="407271" cy="51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800592" y="1323417"/>
        <a:ext cx="285090" cy="31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81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 de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Mann-Whitney : test si si 2 groupes indépendants viennent de la même population / si les distributions sont similaires ho = même population h1 = popu différentes si p-val &lt;0.05 rejette ho. </a:t>
            </a: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d’hypothèse de normalité nécessaire intersection et union</a:t>
            </a: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Jaccard mesure similitude entre les vocabulaires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8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Droits d’auteurs</a:t>
            </a:r>
          </a:p>
          <a:p>
            <a:r>
              <a:rPr lang="fr-FR" dirty="0"/>
              <a:t>Anonymat</a:t>
            </a:r>
          </a:p>
          <a:p>
            <a:r>
              <a:rPr lang="fr-FR" dirty="0"/>
              <a:t>Ne pas tout afficher </a:t>
            </a:r>
          </a:p>
          <a:p>
            <a:r>
              <a:rPr lang="fr-FR" dirty="0"/>
              <a:t>Résultats agrégés et anonymes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11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3BBB5-ABC6-8D8E-049D-A4ECCD44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FD2FC9-3A96-9888-0D57-468E22D88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154CEC-366F-5942-3275-3E57B3DFD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Droits d’auteurs</a:t>
            </a:r>
          </a:p>
          <a:p>
            <a:r>
              <a:rPr lang="fr-FR" dirty="0"/>
              <a:t>Anonymat</a:t>
            </a:r>
          </a:p>
          <a:p>
            <a:r>
              <a:rPr lang="fr-FR" dirty="0"/>
              <a:t>Ne pas tout afficher </a:t>
            </a:r>
          </a:p>
          <a:p>
            <a:r>
              <a:rPr lang="fr-FR" dirty="0"/>
              <a:t>Résultats agrégés et anonymes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F86BD8-8A36-DCFE-394C-E04249B4C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79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4AB1-EEC8-2539-BDCD-30215DEA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046786-3FB5-41CE-7E06-7FBA92C8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11688F-262D-ECBB-902E-47EE16462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Droits d’auteurs</a:t>
            </a:r>
          </a:p>
          <a:p>
            <a:r>
              <a:rPr lang="fr-FR" dirty="0"/>
              <a:t>Anonymat</a:t>
            </a:r>
          </a:p>
          <a:p>
            <a:r>
              <a:rPr lang="fr-FR" dirty="0"/>
              <a:t>Ne pas tout afficher </a:t>
            </a:r>
          </a:p>
          <a:p>
            <a:r>
              <a:rPr lang="fr-FR" dirty="0"/>
              <a:t>Résultats agrégés et anonymes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629A78-91AB-DFE0-B085-6F3AEB4EF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44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vectorisation pour quel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: moyenne harmonique entre précision(part de bonnes prédictions dans la catégorie 1predite) et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(part de vrais positifs effectivement trouvés)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: taux de bonnes prédictions qui peut être biaisé avec des données déséquilibrées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AMÉLIORATION DU TRAITEMENT OU UTILISATION D’UN MODÈLE PRE ENTRAINÉ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89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4.png"/><Relationship Id="rId7" Type="http://schemas.openxmlformats.org/officeDocument/2006/relationships/slide" Target="slide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dessin humorist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74E5F777-B768-F565-4D5A-CFD0CE55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441" r="-1" b="2529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5100" u="sng">
                <a:solidFill>
                  <a:schemeClr val="bg1"/>
                </a:solidFill>
              </a:rPr>
              <a:t>BLOC 5</a:t>
            </a:r>
            <a:r>
              <a:rPr lang="fr-FR" sz="5100">
                <a:solidFill>
                  <a:schemeClr val="bg1"/>
                </a:solidFill>
              </a:rPr>
              <a:t> : </a:t>
            </a:r>
            <a:br>
              <a:rPr lang="fr-FR" sz="5100">
                <a:solidFill>
                  <a:schemeClr val="bg1"/>
                </a:solidFill>
              </a:rPr>
            </a:br>
            <a:r>
              <a:rPr lang="fr-FR" sz="5100">
                <a:solidFill>
                  <a:schemeClr val="bg1"/>
                </a:solidFill>
              </a:rPr>
              <a:t>Concevoir et déployer des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YOUREVIEW : l’analyse automatisée de vos commentaires</a:t>
            </a: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FURTADO LEAL CARLA</a:t>
            </a:r>
          </a:p>
        </p:txBody>
      </p:sp>
      <p:sp>
        <p:nvSpPr>
          <p:cNvPr id="8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r>
              <a:rPr lang="fr-FR" sz="2800" dirty="0"/>
              <a:t>Outil d’écoute des médias sociaux</a:t>
            </a:r>
          </a:p>
          <a:p>
            <a:pPr algn="ctr"/>
            <a:r>
              <a:rPr lang="fr-FR" sz="2800" dirty="0"/>
              <a:t>Se base sur les mentions en ligne</a:t>
            </a:r>
          </a:p>
          <a:p>
            <a:pPr algn="ctr"/>
            <a:endParaRPr lang="fr-FR" sz="2800" dirty="0"/>
          </a:p>
          <a:p>
            <a:pPr algn="ctr"/>
            <a:r>
              <a:rPr lang="fr-FR" sz="2800" dirty="0"/>
              <a:t>Veille globale pas adaptée dans notre situation</a:t>
            </a:r>
          </a:p>
          <a:p>
            <a:pPr algn="ctr"/>
            <a:r>
              <a:rPr lang="fr-FR" sz="2800" dirty="0"/>
              <a:t>Déjà largement utilisé</a:t>
            </a:r>
          </a:p>
          <a:p>
            <a:pPr algn="ctr"/>
            <a:endParaRPr lang="fr-FR" sz="2800" dirty="0"/>
          </a:p>
          <a:p>
            <a:pPr algn="ctr"/>
            <a:r>
              <a:rPr lang="fr-FR" sz="2800" dirty="0"/>
              <a:t>Analyse de sentiments</a:t>
            </a:r>
          </a:p>
          <a:p>
            <a:pPr algn="ctr"/>
            <a:r>
              <a:rPr lang="fr-FR" sz="2800" dirty="0"/>
              <a:t>Détection de sentiments</a:t>
            </a:r>
          </a:p>
          <a:p>
            <a:pPr algn="ctr"/>
            <a:r>
              <a:rPr lang="fr-FR" sz="2800" dirty="0"/>
              <a:t>Analyse de sujets</a:t>
            </a:r>
          </a:p>
          <a:p>
            <a:pPr algn="ctr"/>
            <a:r>
              <a:rPr lang="fr-FR" sz="2800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Adapté à l’analyse des commentaires You Tube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Ne semble pas largement utilisé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Pas de visibilité sur les performances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Pas de mention d’affinité de langue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Analyse de sentiments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Identification des commentaires importants auxquels il faut répondre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Outil spécialisé dans l’analyse des commentaires You tube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Adapté pour différents profils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Pas de mention d’affinité de langue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Analyse de sentiments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Détection d’émotions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Analyse temporelle de l’engagement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Ma solution :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Ciblée et adaptée pour les influenceurs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Spécialisée en langue française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- Analyse de sentiments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</a:rPr>
              <a:t>- Détections de sujets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Le vlogs d’août c’est </a:t>
            </a:r>
            <a:r>
              <a:rPr lang="fr-FR" sz="2400" b="1" dirty="0">
                <a:solidFill>
                  <a:schemeClr val="tx2"/>
                </a:solidFill>
              </a:rPr>
              <a:t>une vidéo tous les soirs pendant tout le mois. </a:t>
            </a:r>
            <a:r>
              <a:rPr lang="fr-FR" sz="2400" dirty="0">
                <a:solidFill>
                  <a:schemeClr val="tx2"/>
                </a:solidFill>
              </a:rPr>
              <a:t>Donc un </a:t>
            </a:r>
            <a:r>
              <a:rPr lang="fr-FR" sz="2400" b="1" dirty="0">
                <a:solidFill>
                  <a:schemeClr val="tx2"/>
                </a:solidFill>
              </a:rPr>
              <a:t>rythme soutenu </a:t>
            </a:r>
            <a:r>
              <a:rPr lang="fr-FR" sz="2400" dirty="0">
                <a:solidFill>
                  <a:schemeClr val="tx2"/>
                </a:solidFill>
              </a:rPr>
              <a:t>qui ne laisse </a:t>
            </a:r>
            <a:r>
              <a:rPr lang="fr-FR" sz="2400" b="1" dirty="0">
                <a:solidFill>
                  <a:schemeClr val="tx2"/>
                </a:solidFill>
              </a:rPr>
              <a:t>pas vraiment le temps pour l’analyse des retours.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La parution quotidienne permettra de </a:t>
            </a:r>
            <a:r>
              <a:rPr lang="fr-FR" sz="2400" b="1" dirty="0">
                <a:solidFill>
                  <a:schemeClr val="tx2"/>
                </a:solidFill>
              </a:rPr>
              <a:t>tester l’outil en temps réel </a:t>
            </a:r>
            <a:r>
              <a:rPr lang="fr-FR" sz="2400" dirty="0">
                <a:solidFill>
                  <a:schemeClr val="tx2"/>
                </a:solidFill>
              </a:rPr>
              <a:t>pour l’équipe de développement.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b="1" dirty="0">
                <a:solidFill>
                  <a:schemeClr val="tx2"/>
                </a:solidFill>
              </a:rPr>
              <a:t>Répondre au besoin d’analyse post-diffusion</a:t>
            </a:r>
            <a:r>
              <a:rPr lang="fr-FR" sz="2400" dirty="0">
                <a:solidFill>
                  <a:schemeClr val="tx2"/>
                </a:solidFill>
              </a:rPr>
              <a:t>, dès septembre.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BD6711-10C6-8342-7787-DF02CAE91507}"/>
              </a:ext>
            </a:extLst>
          </p:cNvPr>
          <p:cNvSpPr txBox="1"/>
          <p:nvPr/>
        </p:nvSpPr>
        <p:spPr>
          <a:xfrm>
            <a:off x="3625426" y="7536454"/>
            <a:ext cx="8210530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Les commentaires doivent être extraits de You tube, ici grâce à </a:t>
            </a:r>
            <a:r>
              <a:rPr lang="fr-FR" sz="2400" b="1" dirty="0">
                <a:solidFill>
                  <a:schemeClr val="tx2"/>
                </a:solidFill>
              </a:rPr>
              <a:t>l’API.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Les </a:t>
            </a:r>
            <a:r>
              <a:rPr lang="fr-FR" sz="2400" b="1" dirty="0">
                <a:solidFill>
                  <a:schemeClr val="tx2"/>
                </a:solidFill>
              </a:rPr>
              <a:t>données d’entrainement doivent être adaptées </a:t>
            </a:r>
            <a:r>
              <a:rPr lang="fr-FR" sz="2400" dirty="0">
                <a:solidFill>
                  <a:schemeClr val="tx2"/>
                </a:solidFill>
              </a:rPr>
              <a:t>à l’analyse, elles doivent être </a:t>
            </a:r>
            <a:r>
              <a:rPr lang="fr-FR" sz="2400" b="1" dirty="0">
                <a:solidFill>
                  <a:schemeClr val="tx2"/>
                </a:solidFill>
              </a:rPr>
              <a:t>similaires à nos données réelles</a:t>
            </a:r>
            <a:r>
              <a:rPr lang="fr-F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Les commentaires doivent être extraits de You tube, ici grâce à </a:t>
            </a:r>
            <a:r>
              <a:rPr lang="fr-FR" sz="2400" b="1" dirty="0">
                <a:solidFill>
                  <a:schemeClr val="tx2"/>
                </a:solidFill>
              </a:rPr>
              <a:t>l’API.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Les </a:t>
            </a:r>
            <a:r>
              <a:rPr lang="fr-FR" sz="2400" b="1" dirty="0">
                <a:solidFill>
                  <a:schemeClr val="tx2"/>
                </a:solidFill>
              </a:rPr>
              <a:t>données d’entrainement doivent être adaptées </a:t>
            </a:r>
            <a:r>
              <a:rPr lang="fr-FR" sz="2400" dirty="0">
                <a:solidFill>
                  <a:schemeClr val="tx2"/>
                </a:solidFill>
              </a:rPr>
              <a:t>à l’analyse, elles doivent être </a:t>
            </a:r>
            <a:r>
              <a:rPr lang="fr-FR" sz="2400" b="1" dirty="0">
                <a:solidFill>
                  <a:schemeClr val="tx2"/>
                </a:solidFill>
              </a:rPr>
              <a:t>similaires à nos données réelles</a:t>
            </a:r>
            <a:r>
              <a:rPr lang="fr-FR" sz="24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78C771D-BE71-8419-8AD8-F88346F2C99A}"/>
              </a:ext>
            </a:extLst>
          </p:cNvPr>
          <p:cNvGrpSpPr/>
          <p:nvPr/>
        </p:nvGrpSpPr>
        <p:grpSpPr>
          <a:xfrm>
            <a:off x="13331286" y="2350674"/>
            <a:ext cx="10587703" cy="3219304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2F5760AB-9533-9D96-3E45-77F458AD1B9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5A20380E-D04B-1C32-DF80-DF65F5F6162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486B5875-335D-426A-1D64-B60A4FE801CD}"/>
              </a:ext>
            </a:extLst>
          </p:cNvPr>
          <p:cNvSpPr txBox="1"/>
          <p:nvPr/>
        </p:nvSpPr>
        <p:spPr>
          <a:xfrm>
            <a:off x="3580318" y="8412075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Avoir des modèles avec de </a:t>
            </a:r>
            <a:r>
              <a:rPr lang="fr-FR" sz="2400" b="1" dirty="0">
                <a:solidFill>
                  <a:schemeClr val="tx2"/>
                </a:solidFill>
              </a:rPr>
              <a:t>bonnes performances avec un minimum d’ajustements spécifiques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L’automatisation implique de ne pas pouvoir personnaliser les traitements.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Avoir des modèles avec de </a:t>
            </a:r>
            <a:r>
              <a:rPr lang="fr-FR" sz="2400" b="1" dirty="0">
                <a:solidFill>
                  <a:schemeClr val="tx2"/>
                </a:solidFill>
              </a:rPr>
              <a:t>bonnes performances avec un minimum d’ajustements spécifiques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L’automatisation implique de ne pas pouvoir personnaliser les traitements.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09FFBE3-EC79-9A0A-E403-D88CB5C428B4}"/>
              </a:ext>
            </a:extLst>
          </p:cNvPr>
          <p:cNvGrpSpPr/>
          <p:nvPr/>
        </p:nvGrpSpPr>
        <p:grpSpPr>
          <a:xfrm>
            <a:off x="-8833473" y="2666500"/>
            <a:ext cx="7833952" cy="2706070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249C9C9-F568-3F54-D485-DAEBA6ADAA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2671ED8E-18EC-8C44-F9A6-BE26CA7B86C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3FF06F2-31A6-D37A-B8E5-513FB00C20F8}"/>
              </a:ext>
            </a:extLst>
          </p:cNvPr>
          <p:cNvSpPr txBox="1"/>
          <p:nvPr/>
        </p:nvSpPr>
        <p:spPr>
          <a:xfrm>
            <a:off x="3580318" y="8205598"/>
            <a:ext cx="8210530" cy="30469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Vigilance au niveau </a:t>
            </a:r>
            <a:r>
              <a:rPr lang="fr-FR" sz="2400" b="1" dirty="0">
                <a:solidFill>
                  <a:schemeClr val="tx2"/>
                </a:solidFill>
              </a:rPr>
              <a:t>des conditions d’utilisation de l’api de You tube et </a:t>
            </a:r>
            <a:r>
              <a:rPr lang="fr-FR" sz="2400" dirty="0">
                <a:solidFill>
                  <a:schemeClr val="tx2"/>
                </a:solidFill>
              </a:rPr>
              <a:t>de la réglementation </a:t>
            </a:r>
            <a:r>
              <a:rPr lang="fr-FR" sz="2400" b="1" dirty="0">
                <a:solidFill>
                  <a:schemeClr val="tx2"/>
                </a:solidFill>
              </a:rPr>
              <a:t>RGPD.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b="1" dirty="0">
                <a:solidFill>
                  <a:schemeClr val="tx2"/>
                </a:solidFill>
              </a:rPr>
              <a:t>Les commentaires sont des données à caractères sensibles et personnelles.</a:t>
            </a:r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</a:t>
            </a:r>
            <a:r>
              <a:rPr lang="fr-FR" sz="2400" b="1" dirty="0">
                <a:solidFill>
                  <a:schemeClr val="tx2"/>
                </a:solidFill>
              </a:rPr>
              <a:t>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Coûts et délais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30469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Vigilance au niveau </a:t>
            </a:r>
            <a:r>
              <a:rPr lang="fr-FR" sz="2400" b="1" dirty="0">
                <a:solidFill>
                  <a:schemeClr val="tx2"/>
                </a:solidFill>
              </a:rPr>
              <a:t>des conditions d’utilisation de l’api de You tube et </a:t>
            </a:r>
            <a:r>
              <a:rPr lang="fr-FR" sz="2400" dirty="0">
                <a:solidFill>
                  <a:schemeClr val="tx2"/>
                </a:solidFill>
              </a:rPr>
              <a:t>de la réglementation </a:t>
            </a:r>
            <a:r>
              <a:rPr lang="fr-FR" sz="2400" b="1" dirty="0">
                <a:solidFill>
                  <a:schemeClr val="tx2"/>
                </a:solidFill>
              </a:rPr>
              <a:t>RGPD.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b="1" dirty="0">
                <a:solidFill>
                  <a:schemeClr val="tx2"/>
                </a:solidFill>
              </a:rPr>
              <a:t>Les commentaires sont des données à caractères sensibles et personnelles.</a:t>
            </a:r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</a:t>
            </a:r>
            <a:r>
              <a:rPr lang="fr-FR" sz="2400" b="1" dirty="0">
                <a:solidFill>
                  <a:schemeClr val="tx2"/>
                </a:solidFill>
              </a:rPr>
              <a:t>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0469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Version 1 local opérationnelle: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2-3 mois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Cout minimum car faible utilisation</a:t>
            </a:r>
          </a:p>
          <a:p>
            <a:pPr marL="342900" indent="-342900" algn="just">
              <a:buFontTx/>
              <a:buChar char="-"/>
            </a:pPr>
            <a:endParaRPr lang="fr-FR" sz="2400" b="1" dirty="0">
              <a:solidFill>
                <a:schemeClr val="tx2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Version 2 de production  :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 2-3 mois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Cout à l’utilisation pour l’hébergement des données et la collecte de données via l’api YouTube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BA950134-C410-DD21-0DF3-E8DE41533C79}"/>
              </a:ext>
            </a:extLst>
          </p:cNvPr>
          <p:cNvGrpSpPr/>
          <p:nvPr/>
        </p:nvGrpSpPr>
        <p:grpSpPr>
          <a:xfrm>
            <a:off x="-7905196" y="1907517"/>
            <a:ext cx="6702500" cy="4093438"/>
            <a:chOff x="5562600" y="4381500"/>
            <a:chExt cx="4629150" cy="1428750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0DE10949-5E9A-E7BB-8657-949BD793F0D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 : avec coins rognés en diagonale 34">
              <a:extLst>
                <a:ext uri="{FF2B5EF4-FFF2-40B4-BE49-F238E27FC236}">
                  <a16:creationId xmlns:a16="http://schemas.microsoft.com/office/drawing/2014/main" id="{901076F3-A4C0-7185-6633-87101905DE8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C7908-E78D-B0AB-CF7F-66938E8B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1D34F3A-BF0E-94F2-685A-72079305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EA76541-B113-89AF-43E9-BE3C9BB2011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51CDB4A-91DD-B171-FA9F-AFC1A2AB58A3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08D44A7-34CD-043A-89D5-3A1E35D0D5B8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AC9363-8A7D-3ACE-9943-9E070055E5C2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CC7667E-8B7B-CD9E-CCDF-618A49F9F368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D06B5BB-2F38-6C1E-3009-514201D8A6E6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6DF9694-3750-5C31-7011-1D7D0391EBD6}"/>
              </a:ext>
            </a:extLst>
          </p:cNvPr>
          <p:cNvGrpSpPr/>
          <p:nvPr/>
        </p:nvGrpSpPr>
        <p:grpSpPr>
          <a:xfrm>
            <a:off x="-7524073" y="1913124"/>
            <a:ext cx="6697857" cy="304698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B07B2F3-9951-B3A5-C0D7-AE3AEDA8212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F8A5DBAC-EC14-0055-A68A-38E0E76F97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C446A4B-A6EE-5121-A0D3-15B649243258}"/>
              </a:ext>
            </a:extLst>
          </p:cNvPr>
          <p:cNvGrpSpPr/>
          <p:nvPr/>
        </p:nvGrpSpPr>
        <p:grpSpPr>
          <a:xfrm>
            <a:off x="4780837" y="1537973"/>
            <a:ext cx="6297172" cy="1318863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418BB99-9175-20EF-E0DB-054A6EA5A78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F05DAE46-FE9E-B7FF-8B82-09568BD0DA7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Coûts et délais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B809708-C244-E738-9B3E-FA2CCAE270B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Version 1 local opérationnelle: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2-3 mois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Cout minimum car faible utilisation</a:t>
            </a:r>
          </a:p>
          <a:p>
            <a:pPr marL="342900" indent="-342900" algn="just">
              <a:buFontTx/>
              <a:buChar char="-"/>
            </a:pPr>
            <a:endParaRPr lang="fr-FR" sz="2400" b="1" dirty="0">
              <a:solidFill>
                <a:schemeClr val="tx2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Version 2 de production  :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 2-3 mois</a:t>
            </a:r>
          </a:p>
          <a:p>
            <a:pPr marL="800100" lvl="1" indent="-342900" algn="just">
              <a:buFontTx/>
              <a:buChar char="-"/>
            </a:pPr>
            <a:r>
              <a:rPr lang="fr-FR" sz="2400" b="1" dirty="0">
                <a:solidFill>
                  <a:schemeClr val="tx2"/>
                </a:solidFill>
              </a:rPr>
              <a:t>Cout à l’utilisation pour l’hébergement des données et la collecte de données via l’api YouTube</a:t>
            </a:r>
          </a:p>
          <a:p>
            <a:pPr lvl="1" algn="just"/>
            <a:r>
              <a:rPr lang="fr-FR" sz="2400" b="1" dirty="0">
                <a:solidFill>
                  <a:schemeClr val="tx2"/>
                </a:solidFill>
              </a:rPr>
              <a:t>Soit un coût d’infrastructure estimé à : 8-30$/mois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20C29C5-D73E-5DFF-4051-30559F2EC9F6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5A5DD83-FEED-B74A-3286-51D80B6F8A3C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25B1D24-CAA5-4666-3282-97D5FF5C56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119641-9F88-3DAF-60F2-C2240B80D122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CCC07D6-0BB7-24D9-29BB-2C876B0F47E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46038261-0948-97C8-F262-22FB471F26A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ED3D7F3-74FB-F9A7-5612-F0319CBE115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A5CED9E-04F1-2899-B5BB-D094D0EAD40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C3C9986-33E3-51D6-B3BA-BB1E684E7B3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1532AC-CB23-417D-6797-B5615E6E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1B4BD257-C2EE-A849-4995-5C140E40AACE}"/>
              </a:ext>
            </a:extLst>
          </p:cNvPr>
          <p:cNvGrpSpPr/>
          <p:nvPr/>
        </p:nvGrpSpPr>
        <p:grpSpPr>
          <a:xfrm>
            <a:off x="13860638" y="2335916"/>
            <a:ext cx="6697857" cy="3046988"/>
            <a:chOff x="5562600" y="4381500"/>
            <a:chExt cx="4629150" cy="1428750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695895C1-01B3-DBFA-5434-EB4EC7081B7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 : avec coins rognés en diagonale 34">
              <a:extLst>
                <a:ext uri="{FF2B5EF4-FFF2-40B4-BE49-F238E27FC236}">
                  <a16:creationId xmlns:a16="http://schemas.microsoft.com/office/drawing/2014/main" id="{E806078C-7C4E-5562-259B-71E648F12BA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Conclusion</a:t>
              </a:r>
            </a:p>
            <a:p>
              <a:endParaRPr lang="fr-FR" dirty="0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106E5F07-5077-7A69-285B-8FB238379A8A}"/>
              </a:ext>
            </a:extLst>
          </p:cNvPr>
          <p:cNvSpPr txBox="1"/>
          <p:nvPr/>
        </p:nvSpPr>
        <p:spPr>
          <a:xfrm>
            <a:off x="3580318" y="7193928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 Projet réalisable dans une version basique avec les fonctionnalités de base.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Des coûts faibles mais à revaloriser en fonction de  l’utilisation.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Mais des délais courts pour une mise en production stable</a:t>
            </a:r>
          </a:p>
        </p:txBody>
      </p:sp>
    </p:spTree>
    <p:extLst>
      <p:ext uri="{BB962C8B-B14F-4D97-AF65-F5344CB8AC3E}">
        <p14:creationId xmlns:p14="http://schemas.microsoft.com/office/powerpoint/2010/main" val="237916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148669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B0DBE1D-311F-E046-AA7D-2997B461D836}">
                    <psuz:zmPr id="{7A8FF54C-8F45-F546-AE18-D83DB3ABCD8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884" y="3968884"/>
            <a:ext cx="2889115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7F66E-1406-AAE4-EF2E-3AECA2B67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4BE83C0-54EC-8416-1C11-542E8D13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DBCF6B-B90E-4184-D68E-EE7A802DE894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7497744-A59D-ACE1-E41B-1C5765A5254D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E83924D-2A09-C5ED-DB06-CAE0909C2588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0FD9BDB-4084-ED28-345E-CEBD467F0447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E49C07B-2376-49E7-7A3A-3199441067EA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DC1B5A2A-B908-F609-BE0F-DEA327F68E7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42CC5F4-4AA0-0D2B-314A-B717DC185CC5}"/>
              </a:ext>
            </a:extLst>
          </p:cNvPr>
          <p:cNvGrpSpPr/>
          <p:nvPr/>
        </p:nvGrpSpPr>
        <p:grpSpPr>
          <a:xfrm>
            <a:off x="-9937444" y="2390707"/>
            <a:ext cx="8619918" cy="386178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7724496-06F4-E5C3-2C93-2652EEB3F00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1E1D788-4175-488D-998A-D02280F4BF9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Coûts et délais</a:t>
              </a:r>
            </a:p>
            <a:p>
              <a:endParaRPr lang="fr-FR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9505FC0-F9C4-A7D1-936E-0B3A5EFA9653}"/>
              </a:ext>
            </a:extLst>
          </p:cNvPr>
          <p:cNvSpPr txBox="1"/>
          <p:nvPr/>
        </p:nvSpPr>
        <p:spPr>
          <a:xfrm>
            <a:off x="3648473" y="3838459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tx2"/>
                </a:solidFill>
              </a:rPr>
              <a:t> Projet réalisable dans une version basique avec les fonctionnalités de base.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Des coûts faibles mais à revaloriser en fonction de  l’utilisation. </a:t>
            </a:r>
          </a:p>
          <a:p>
            <a:pPr algn="just"/>
            <a:endParaRPr lang="fr-FR" sz="2400" dirty="0">
              <a:solidFill>
                <a:schemeClr val="tx2"/>
              </a:solidFill>
            </a:endParaRPr>
          </a:p>
          <a:p>
            <a:pPr algn="just"/>
            <a:r>
              <a:rPr lang="fr-FR" sz="2400" dirty="0">
                <a:solidFill>
                  <a:schemeClr val="tx2"/>
                </a:solidFill>
              </a:rPr>
              <a:t>Mais des délais courts pour une mise en production stable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EC70651-1B99-923E-3798-3ECCE85F2905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F51D612-F6D7-8627-D3C2-7585C9BF8098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347AC70-EEAF-CA48-B426-F29E4CB060A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4A35047-4808-4D79-DD3F-A525D5E4AE67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C8635C3-334A-8FC0-FF22-8548407F9EA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A8D4B1E5-F84E-1229-F8AC-80EB99D0FE9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B108B2F-0411-F8BD-477D-5C2413663E0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470416B-E441-D4F6-98F2-8E278E37316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AEC1DD9-B85A-1CF9-B6E1-FC3702070C3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080C6EF-E98C-F1B5-1305-80A9A703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AF702DA-A4C7-FA4E-404D-E1EC77DB66C5}"/>
              </a:ext>
            </a:extLst>
          </p:cNvPr>
          <p:cNvGrpSpPr/>
          <p:nvPr/>
        </p:nvGrpSpPr>
        <p:grpSpPr>
          <a:xfrm>
            <a:off x="4644125" y="2156609"/>
            <a:ext cx="5734050" cy="1373654"/>
            <a:chOff x="5562600" y="4381500"/>
            <a:chExt cx="4629150" cy="1428750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7458973-49F7-5AAE-0BA8-CAE67115C81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 : avec coins rognés en diagonale 34">
              <a:extLst>
                <a:ext uri="{FF2B5EF4-FFF2-40B4-BE49-F238E27FC236}">
                  <a16:creationId xmlns:a16="http://schemas.microsoft.com/office/drawing/2014/main" id="{59D6420D-A0A0-C702-D90F-85526418CAB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Conclusion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58004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69888562-660C-6C15-A664-4512AF734F46}"/>
              </a:ext>
            </a:extLst>
          </p:cNvPr>
          <p:cNvGrpSpPr/>
          <p:nvPr/>
        </p:nvGrpSpPr>
        <p:grpSpPr>
          <a:xfrm>
            <a:off x="-3901439" y="-4541569"/>
            <a:ext cx="10355579" cy="3052690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C95E021-BBD8-77FD-CA5D-2F8076146D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44235EA4-BD09-9D48-1D49-1F5078D3468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22E9277-FAD9-30E1-82EE-F6DB470D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3284"/>
              </p:ext>
            </p:extLst>
          </p:nvPr>
        </p:nvGraphicFramePr>
        <p:xfrm>
          <a:off x="-2863426" y="-386278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491447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8570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72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Est-ce que le contenu proposé plait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Analyse de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52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Qu’est ce qui a plut et déplu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Topic modeling ciblé sur les sentiments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7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Quels sont les sujets dominants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Topic modeling général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2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B4DE657-E65F-24F7-9450-06D0774652B2}"/>
              </a:ext>
            </a:extLst>
          </p:cNvPr>
          <p:cNvGrpSpPr/>
          <p:nvPr/>
        </p:nvGrpSpPr>
        <p:grpSpPr>
          <a:xfrm>
            <a:off x="1257300" y="2082019"/>
            <a:ext cx="10355579" cy="3052690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7CDE6AC-3446-945B-EDF7-9439F82C56C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3B40D88-23A1-D344-F4A6-A67F0F67439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7" name="Image 6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03C66BC2-D03E-51BA-7DFB-05A6B5A9B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92D7437-AE29-63F2-5420-70AF63C52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281068"/>
              </p:ext>
            </p:extLst>
          </p:nvPr>
        </p:nvGraphicFramePr>
        <p:xfrm>
          <a:off x="2295313" y="276080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491447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8570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72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Est-ce que le contenu proposé plait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Analyse de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52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Qu’est ce qui a plut et déplu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Topic modeling ciblé sur les sentiments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7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Quels sont les sujets dominants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Topic modeling général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251004"/>
                  </a:ext>
                </a:extLst>
              </a:tr>
            </a:tbl>
          </a:graphicData>
        </a:graphic>
      </p:graphicFrame>
      <p:grpSp>
        <p:nvGrpSpPr>
          <p:cNvPr id="9" name="Groupe 8">
            <a:extLst>
              <a:ext uri="{FF2B5EF4-FFF2-40B4-BE49-F238E27FC236}">
                <a16:creationId xmlns:a16="http://schemas.microsoft.com/office/drawing/2014/main" id="{0418C65B-7F2A-0FB5-F9E8-DA2E9CFCE275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2C95D4-5C43-6B3B-C96E-DF1CE1C9910F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BCBD768-A275-3525-9D3A-F2F277668CF0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8ED837B8-6307-5E01-C7A2-6826978477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548184"/>
              </p:ext>
            </p:extLst>
          </p:nvPr>
        </p:nvGraphicFramePr>
        <p:xfrm>
          <a:off x="13504962" y="9850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503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400742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1332DB27-A066-E171-F626-A2C3ED37D8C7}"/>
              </a:ext>
            </a:extLst>
          </p:cNvPr>
          <p:cNvGrpSpPr/>
          <p:nvPr/>
        </p:nvGrpSpPr>
        <p:grpSpPr>
          <a:xfrm>
            <a:off x="614156" y="1540594"/>
            <a:ext cx="4074552" cy="1761406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19A442-C524-B09F-93A7-28AD49BE2C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7B860B80-6942-C297-0128-2EBE129293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Développer un outil d’analyse</a:t>
              </a:r>
            </a:p>
            <a:p>
              <a:r>
                <a:rPr lang="fr-FR" dirty="0"/>
                <a:t>Qui traite une vidéo à la fois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 err="1"/>
              <a:t>Hugging</a:t>
            </a:r>
            <a:r>
              <a:rPr lang="fr-FR" dirty="0"/>
              <a:t> face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Sklearn</a:t>
            </a:r>
            <a:endParaRPr lang="fr-FR" dirty="0"/>
          </a:p>
          <a:p>
            <a:pPr marL="285750" indent="-285750" algn="ctr">
              <a:buFontTx/>
              <a:buChar char="-"/>
            </a:pPr>
            <a:endParaRPr lang="fr-FR" dirty="0"/>
          </a:p>
          <a:p>
            <a:pPr algn="ctr"/>
            <a:r>
              <a:rPr lang="fr-FR" dirty="0">
                <a:sym typeface="Wingdings" pitchFamily="2" charset="2"/>
              </a:rPr>
              <a:t> </a:t>
            </a:r>
            <a:r>
              <a:rPr lang="fr-FR" dirty="0"/>
              <a:t>Accessibilité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403641" y="1873561"/>
            <a:ext cx="2650325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 err="1"/>
              <a:t>Spacy</a:t>
            </a:r>
            <a:r>
              <a:rPr lang="fr-FR" dirty="0"/>
              <a:t> : rapidité et adapté au français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Gensim</a:t>
            </a:r>
            <a:r>
              <a:rPr lang="fr-FR" dirty="0"/>
              <a:t> : librairie spécialisée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336700" y="1753726"/>
            <a:ext cx="2940230" cy="291080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- MongoDB/Mongo atlas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Streamlit</a:t>
            </a:r>
            <a:r>
              <a:rPr lang="fr-FR" dirty="0"/>
              <a:t> : application et déploiement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GitHub : CI/CD, monitoring et </a:t>
            </a:r>
            <a:r>
              <a:rPr lang="fr-FR" dirty="0" err="1"/>
              <a:t>versionning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5" y="4383394"/>
            <a:ext cx="2474606" cy="247460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792168" y="1302989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  <p:pic>
        <p:nvPicPr>
          <p:cNvPr id="3" name="Image 2" descr="Une image contenant logo, clipart, symbole, Graphique&#10;&#10;Le contenu généré par l’IA peut être incorrect.">
            <a:extLst>
              <a:ext uri="{FF2B5EF4-FFF2-40B4-BE49-F238E27FC236}">
                <a16:creationId xmlns:a16="http://schemas.microsoft.com/office/drawing/2014/main" id="{3F6C5574-558C-04A8-2D94-B3EBA04F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7330" y="346141"/>
            <a:ext cx="1305983" cy="983655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2D824260-BB58-FF7C-64A6-0AF0D734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014" y="1521222"/>
            <a:ext cx="2044700" cy="622300"/>
          </a:xfrm>
          <a:prstGeom prst="rect">
            <a:avLst/>
          </a:prstGeom>
        </p:spPr>
      </p:pic>
      <p:pic>
        <p:nvPicPr>
          <p:cNvPr id="27" name="Image 26" descr="Une image contenant logo, Police, symbole, Graphique&#10;&#10;Le contenu généré par l’IA peut être incorrect.">
            <a:extLst>
              <a:ext uri="{FF2B5EF4-FFF2-40B4-BE49-F238E27FC236}">
                <a16:creationId xmlns:a16="http://schemas.microsoft.com/office/drawing/2014/main" id="{4A0A6213-1B5A-81C0-E2FF-129829D6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2060" y="7645238"/>
            <a:ext cx="1807479" cy="1611014"/>
          </a:xfrm>
          <a:prstGeom prst="rect">
            <a:avLst/>
          </a:prstGeom>
        </p:spPr>
      </p:pic>
      <p:pic>
        <p:nvPicPr>
          <p:cNvPr id="29" name="Image 28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9573CCDE-73FE-D4F8-345B-3639FCFC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7" y="7639038"/>
            <a:ext cx="1828800" cy="1663700"/>
          </a:xfrm>
          <a:prstGeom prst="rect">
            <a:avLst/>
          </a:prstGeom>
        </p:spPr>
      </p:pic>
      <p:pic>
        <p:nvPicPr>
          <p:cNvPr id="31" name="Image 30" descr="Une image contenant clipart, symbole, silhouette, logo&#10;&#10;Le contenu généré par l’IA peut être incorrect.">
            <a:extLst>
              <a:ext uri="{FF2B5EF4-FFF2-40B4-BE49-F238E27FC236}">
                <a16:creationId xmlns:a16="http://schemas.microsoft.com/office/drawing/2014/main" id="{22732796-B659-AF2A-D0F7-5E64F0B70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095" y="7528025"/>
            <a:ext cx="1930400" cy="2070100"/>
          </a:xfrm>
          <a:prstGeom prst="rect">
            <a:avLst/>
          </a:prstGeom>
        </p:spPr>
      </p:pic>
      <p:pic>
        <p:nvPicPr>
          <p:cNvPr id="33" name="Image 32" descr="Une image contenant Police, Graphique, logo, conception&#10;&#10;Le contenu généré par l’IA peut être incorrect.">
            <a:extLst>
              <a:ext uri="{FF2B5EF4-FFF2-40B4-BE49-F238E27FC236}">
                <a16:creationId xmlns:a16="http://schemas.microsoft.com/office/drawing/2014/main" id="{19A18C89-C3DB-61A1-DD3C-B96649D3A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553" y="-1412268"/>
            <a:ext cx="3225800" cy="952500"/>
          </a:xfrm>
          <a:prstGeom prst="rect">
            <a:avLst/>
          </a:prstGeom>
        </p:spPr>
      </p:pic>
      <p:pic>
        <p:nvPicPr>
          <p:cNvPr id="35" name="Image 34" descr="Une image contenant Police, texte, Bleu électrique, logo&#10;&#10;Le contenu généré par l’IA peut être incorrect.">
            <a:extLst>
              <a:ext uri="{FF2B5EF4-FFF2-40B4-BE49-F238E27FC236}">
                <a16:creationId xmlns:a16="http://schemas.microsoft.com/office/drawing/2014/main" id="{95C8BEF7-1E75-4C7A-C961-1655824EA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554" y="-1267816"/>
            <a:ext cx="2247900" cy="723900"/>
          </a:xfrm>
          <a:prstGeom prst="rect">
            <a:avLst/>
          </a:prstGeom>
        </p:spPr>
      </p:pic>
      <p:pic>
        <p:nvPicPr>
          <p:cNvPr id="37" name="Image 36" descr="Une image contenant sourire, clipart, smiley, émoticône&#10;&#10;Le contenu généré par l’IA peut être incorrect.">
            <a:extLst>
              <a:ext uri="{FF2B5EF4-FFF2-40B4-BE49-F238E27FC236}">
                <a16:creationId xmlns:a16="http://schemas.microsoft.com/office/drawing/2014/main" id="{E7140490-6FD9-39EE-E194-66A91CA3B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5313" y="562372"/>
            <a:ext cx="2070100" cy="1917700"/>
          </a:xfrm>
          <a:prstGeom prst="rect">
            <a:avLst/>
          </a:prstGeom>
        </p:spPr>
      </p:pic>
      <p:pic>
        <p:nvPicPr>
          <p:cNvPr id="39" name="Image 38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9054654F-012E-FD50-A4B1-C60EFAFA2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8114" y="2574552"/>
            <a:ext cx="193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7" name="Image 6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34D8D33A-ED85-C1C4-EFB2-8AB1330B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7259893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3" name="Image 2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E61E6C0-BC5E-5409-95B8-D4CFE378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90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D8EC5C9-BE7F-1D9D-4C6F-CB19EA7F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-3647715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F2405875-CC38-8E17-5EBD-F261FEE9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08" y="184998"/>
            <a:ext cx="1977970" cy="1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6" y="4222411"/>
            <a:ext cx="10206061" cy="6997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Avait, avaient, ont </a:t>
            </a:r>
            <a:r>
              <a:rPr lang="fr-FR" dirty="0">
                <a:sym typeface="Wingdings" pitchFamily="2" charset="2"/>
              </a:rPr>
              <a:t> avoir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6" y="2404111"/>
            <a:ext cx="10206061" cy="6465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Écrire 2 pages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ecrire</a:t>
            </a:r>
            <a:r>
              <a:rPr lang="fr-FR" dirty="0">
                <a:sym typeface="Wingdings" pitchFamily="2" charset="2"/>
              </a:rPr>
              <a:t> page</a:t>
            </a:r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580495" y="3362154"/>
            <a:ext cx="10206061" cy="62941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Regex sur les « http »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6570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: je, tu, un, des….  - : , ; / ? ! …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82480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r>
                <a:rPr lang="fr-FR" dirty="0"/>
                <a:t> et ponctuations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785152" y="2374729"/>
            <a:ext cx="3157322" cy="821166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chiffres et des accents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118925" y="3264216"/>
            <a:ext cx="3157322" cy="835670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Nettoyage des liens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21010" y="4157673"/>
            <a:ext cx="3157322" cy="764459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  <p:pic>
        <p:nvPicPr>
          <p:cNvPr id="3" name="Image 2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D5DACA42-8CFD-64FD-F71F-0FE6397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76" y="926837"/>
            <a:ext cx="7232215" cy="543273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BDEE12-30A8-D414-A7EC-CB29FD4F58D2}"/>
              </a:ext>
            </a:extLst>
          </p:cNvPr>
          <p:cNvSpPr/>
          <p:nvPr/>
        </p:nvSpPr>
        <p:spPr>
          <a:xfrm>
            <a:off x="-3240033" y="1716064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402225-4E09-8970-91CD-FD57E9DC3DA0}"/>
              </a:ext>
            </a:extLst>
          </p:cNvPr>
          <p:cNvSpPr txBox="1">
            <a:spLocks/>
          </p:cNvSpPr>
          <p:nvPr/>
        </p:nvSpPr>
        <p:spPr>
          <a:xfrm>
            <a:off x="442975" y="-1940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95D3B4E-0E98-992F-5888-D2E5E65F13D0}"/>
              </a:ext>
            </a:extLst>
          </p:cNvPr>
          <p:cNvSpPr txBox="1">
            <a:spLocks/>
          </p:cNvSpPr>
          <p:nvPr/>
        </p:nvSpPr>
        <p:spPr>
          <a:xfrm>
            <a:off x="442975" y="-1987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16" name="Image 1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F3200EF-6813-424C-A4AD-84C02279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212" y="-3368864"/>
            <a:ext cx="3458464" cy="3458464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5BA0AE2-FA02-98C3-7D94-022D9BE72B66}"/>
              </a:ext>
            </a:extLst>
          </p:cNvPr>
          <p:cNvSpPr/>
          <p:nvPr/>
        </p:nvSpPr>
        <p:spPr>
          <a:xfrm>
            <a:off x="1711096" y="5104373"/>
            <a:ext cx="10206061" cy="62941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Mmmmmdr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mdr</a:t>
            </a:r>
            <a:r>
              <a:rPr lang="fr-FR" dirty="0">
                <a:sym typeface="Wingdings" pitchFamily="2" charset="2"/>
              </a:rPr>
              <a:t>   ;   </a:t>
            </a:r>
            <a:r>
              <a:rPr lang="fr-FR" dirty="0" err="1">
                <a:sym typeface="Wingdings" pitchFamily="2" charset="2"/>
              </a:rPr>
              <a:t>loooooollol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54CA03F-5904-DD4B-3654-A90F72CBA548}"/>
              </a:ext>
            </a:extLst>
          </p:cNvPr>
          <p:cNvGrpSpPr/>
          <p:nvPr/>
        </p:nvGrpSpPr>
        <p:grpSpPr>
          <a:xfrm>
            <a:off x="249526" y="5006435"/>
            <a:ext cx="3157322" cy="835670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DE9BF61-9961-005C-FB87-19FD2AB3BDF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372F9291-ADE3-83A6-3FE9-08C01B2CF5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répétitions</a:t>
              </a:r>
            </a:p>
          </p:txBody>
        </p:sp>
      </p:grp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B6AC46D-1745-AFB7-CF0D-614425A61C20}"/>
              </a:ext>
            </a:extLst>
          </p:cNvPr>
          <p:cNvSpPr/>
          <p:nvPr/>
        </p:nvSpPr>
        <p:spPr>
          <a:xfrm>
            <a:off x="338845" y="5970675"/>
            <a:ext cx="10206061" cy="6997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Mdr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mort de rire</a:t>
            </a:r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A9544BB-A913-E1B4-4F53-290D9D25F626}"/>
              </a:ext>
            </a:extLst>
          </p:cNvPr>
          <p:cNvGrpSpPr/>
          <p:nvPr/>
        </p:nvGrpSpPr>
        <p:grpSpPr>
          <a:xfrm>
            <a:off x="8810329" y="5905937"/>
            <a:ext cx="3157322" cy="764459"/>
            <a:chOff x="5562600" y="4381500"/>
            <a:chExt cx="4629150" cy="1428750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0D2EA38-FB3B-99EC-FA23-7670670AD701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 : avec coins rognés en diagonale 31">
              <a:extLst>
                <a:ext uri="{FF2B5EF4-FFF2-40B4-BE49-F238E27FC236}">
                  <a16:creationId xmlns:a16="http://schemas.microsoft.com/office/drawing/2014/main" id="{56AC8DFF-53EF-A345-1FED-2F534610580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Traitement des expressions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7" y="1072136"/>
            <a:ext cx="7702318" cy="57858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03401A-F593-FDFC-7B0A-BA110C293680}"/>
              </a:ext>
            </a:extLst>
          </p:cNvPr>
          <p:cNvSpPr/>
          <p:nvPr/>
        </p:nvSpPr>
        <p:spPr>
          <a:xfrm>
            <a:off x="648280" y="1996340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Technologies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0E17F74-E2C8-321A-DB49-38438C5CE73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9" name="Image 8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0DC9067-56A6-1DB8-1DE3-168E320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" y="4490705"/>
            <a:ext cx="2367295" cy="2367295"/>
          </a:xfrm>
          <a:prstGeom prst="rect">
            <a:avLst/>
          </a:prstGeom>
        </p:spPr>
      </p:pic>
      <p:pic>
        <p:nvPicPr>
          <p:cNvPr id="3" name="Image 2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FB0DE1CC-B8F3-0C49-AAA3-DC597ABF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916" y="2082747"/>
            <a:ext cx="5826032" cy="4077478"/>
          </a:xfrm>
          <a:prstGeom prst="rect">
            <a:avLst/>
          </a:prstGeom>
        </p:spPr>
      </p:pic>
      <p:pic>
        <p:nvPicPr>
          <p:cNvPr id="6" name="Image 5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AAE7A066-0DFA-E017-437E-9F9A9108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948" y="1945817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0"/>
          <a:stretch>
            <a:fillRect/>
          </a:stretch>
        </p:blipFill>
        <p:spPr>
          <a:xfrm>
            <a:off x="5486399" y="1812756"/>
            <a:ext cx="6262625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376" y="1649793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673D983-2AD5-75EC-637C-B7B1030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92D42FA-3D04-E015-D331-A14934F7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3F78A89-DC30-1BE4-B277-45149CB6F19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0AD45A0-4BC1-75DE-6745-61D000FE98FA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00D6CE-F9C3-4C55-894A-0900FE68069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CEE196D0-9B3E-074B-1E48-CFD18C88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8563" y="888552"/>
            <a:ext cx="7702318" cy="578586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D23A998-F3E2-1874-646B-578367CCDCCB}"/>
              </a:ext>
            </a:extLst>
          </p:cNvPr>
          <p:cNvSpPr/>
          <p:nvPr/>
        </p:nvSpPr>
        <p:spPr>
          <a:xfrm>
            <a:off x="-13186990" y="1812756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AC2CEC-95CB-5FEF-142B-7C8697E67F4A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à 67%</a:t>
            </a:r>
          </a:p>
          <a:p>
            <a:pPr algn="ctr"/>
            <a:r>
              <a:rPr lang="fr-FR" dirty="0"/>
              <a:t>Plus d’erreurs lorsqu’il prédit les commentaires négatifs</a:t>
            </a:r>
          </a:p>
          <a:p>
            <a:pPr algn="ctr"/>
            <a:r>
              <a:rPr lang="fr-FR" dirty="0"/>
              <a:t>Très peu de commentaires positifs classés comme neutre</a:t>
            </a:r>
          </a:p>
        </p:txBody>
      </p:sp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CA58F-63AF-65D6-0135-98653553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36CB7473-CEC0-CBBA-FE0B-D67F0BE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0088" y="2017558"/>
            <a:ext cx="6351508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B72B591D-A64C-17AC-3361-49131999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40" y="1743696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0CEE6E3E-199C-4ECC-99DE-D40F8E33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8BF7556-67CF-97DA-B508-8E2DD3AA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20E3525-57CA-27AF-3DF5-21F24D2FFF79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5A46CB8-DA6E-7958-76A9-03DF1587C842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AB7B6DA-9003-568D-EEB5-94BE3FE893F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2BD76E-9BD3-46C0-CFFF-FE49CB159962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Pas de problème d’</a:t>
            </a:r>
            <a:r>
              <a:rPr lang="fr-FR" dirty="0" err="1"/>
              <a:t>overfitting</a:t>
            </a:r>
            <a:r>
              <a:rPr lang="fr-FR" dirty="0"/>
              <a:t> ou d’</a:t>
            </a:r>
            <a:r>
              <a:rPr lang="fr-FR" dirty="0" err="1"/>
              <a:t>underitting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3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70C39D-D536-EC1C-E6E1-4BBE5B14C554}"/>
              </a:ext>
            </a:extLst>
          </p:cNvPr>
          <p:cNvSpPr/>
          <p:nvPr/>
        </p:nvSpPr>
        <p:spPr>
          <a:xfrm>
            <a:off x="8788729" y="3338384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Amélioration significative des performances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467AFA8-692F-00FC-475D-1E0C999697D9}"/>
              </a:ext>
            </a:extLst>
          </p:cNvPr>
          <p:cNvSpPr/>
          <p:nvPr/>
        </p:nvSpPr>
        <p:spPr>
          <a:xfrm>
            <a:off x="4954070" y="3429000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FB8CC7-9605-8890-4844-2836A322680F}"/>
              </a:ext>
            </a:extLst>
          </p:cNvPr>
          <p:cNvSpPr/>
          <p:nvPr/>
        </p:nvSpPr>
        <p:spPr>
          <a:xfrm>
            <a:off x="1095351" y="3459867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25" y="7446963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1CF97C4-A58D-CC9B-8257-8D8C155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A506C4-795F-37E2-5B03-28E18516EB35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9FE3F9D-11F0-0EF4-196C-EE34C773B0C4}"/>
              </a:ext>
            </a:extLst>
          </p:cNvPr>
          <p:cNvGrpSpPr/>
          <p:nvPr/>
        </p:nvGrpSpPr>
        <p:grpSpPr>
          <a:xfrm>
            <a:off x="8848203" y="2632280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0C0B976-475D-6C15-80BC-CF8F8393FCA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68B02D0C-7B0E-E3ED-482F-92ACC4A9C9B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3E9CE5-395D-1E3E-D108-8699078A70A6}"/>
              </a:ext>
            </a:extLst>
          </p:cNvPr>
          <p:cNvGrpSpPr/>
          <p:nvPr/>
        </p:nvGrpSpPr>
        <p:grpSpPr>
          <a:xfrm>
            <a:off x="1154825" y="2667039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AEBAFB6-85ED-80D7-99BD-0F0FA80DED5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7BF52FEB-675B-B22A-85BE-6E48C761803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1B287B7-57F3-E28E-DF4D-ED2F5659BE5D}"/>
              </a:ext>
            </a:extLst>
          </p:cNvPr>
          <p:cNvGrpSpPr/>
          <p:nvPr/>
        </p:nvGrpSpPr>
        <p:grpSpPr>
          <a:xfrm>
            <a:off x="4989484" y="2673103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429714AB-3884-620C-189B-78B2727509B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88425E7C-1AD5-C483-25B5-D633A01C278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B835B9-933F-C45D-AB96-2ED95072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1DB3A4C-0F40-1B6F-E0B1-E856587B8770}"/>
              </a:ext>
            </a:extLst>
          </p:cNvPr>
          <p:cNvSpPr/>
          <p:nvPr/>
        </p:nvSpPr>
        <p:spPr>
          <a:xfrm>
            <a:off x="1483895" y="2172054"/>
            <a:ext cx="3252210" cy="346684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Amélioration significative des performances</a:t>
            </a:r>
          </a:p>
          <a:p>
            <a:pPr algn="ctr"/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/>
              <a:t>Accuracy</a:t>
            </a:r>
            <a:r>
              <a:rPr lang="fr-FR" dirty="0"/>
              <a:t> : 75%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E37F240-C8D3-399F-6E65-30E8519E4B13}"/>
              </a:ext>
            </a:extLst>
          </p:cNvPr>
          <p:cNvSpPr/>
          <p:nvPr/>
        </p:nvSpPr>
        <p:spPr>
          <a:xfrm>
            <a:off x="-4210494" y="3007611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50ECA3-1FA0-3CC5-5284-70839A035C85}"/>
              </a:ext>
            </a:extLst>
          </p:cNvPr>
          <p:cNvSpPr/>
          <p:nvPr/>
        </p:nvSpPr>
        <p:spPr>
          <a:xfrm>
            <a:off x="-8069213" y="3038478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BB154E-1244-14F4-0213-4B39D899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08B8949B-9C89-E427-7500-3062BD9A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1486430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AD230FB-F5EB-9ECA-6216-27A7AEB5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D06382E-9DB4-B5FB-D5C0-1F7B73AD3707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65069D8-2FD5-E7B9-3584-B323B800592D}"/>
              </a:ext>
            </a:extLst>
          </p:cNvPr>
          <p:cNvGrpSpPr/>
          <p:nvPr/>
        </p:nvGrpSpPr>
        <p:grpSpPr>
          <a:xfrm>
            <a:off x="1543369" y="1465951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5428F9B-DBDC-FE35-CEEF-292AB749CB8F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BDBF14D2-2367-D3FA-0EF1-8F0E0F5700D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F2C49DD-17B4-8282-6A3F-E719E4947EF5}"/>
              </a:ext>
            </a:extLst>
          </p:cNvPr>
          <p:cNvGrpSpPr/>
          <p:nvPr/>
        </p:nvGrpSpPr>
        <p:grpSpPr>
          <a:xfrm>
            <a:off x="-8009739" y="2245650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50AA9AF-ED49-3951-4A2C-EB742EB791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1D3E403E-DF24-9FAF-810E-3CE05DF6C4B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4149A1-3740-B03D-7E44-A27F068318B6}"/>
              </a:ext>
            </a:extLst>
          </p:cNvPr>
          <p:cNvGrpSpPr/>
          <p:nvPr/>
        </p:nvGrpSpPr>
        <p:grpSpPr>
          <a:xfrm>
            <a:off x="-4175080" y="2251714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2059F1C-1109-4A3B-4C63-6BE1E42FD772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91BEA8E0-590D-2155-D90A-ACB3F4289A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  <p:sp>
        <p:nvSpPr>
          <p:cNvPr id="3" name="Titre 1">
            <a:extLst>
              <a:ext uri="{FF2B5EF4-FFF2-40B4-BE49-F238E27FC236}">
                <a16:creationId xmlns:a16="http://schemas.microsoft.com/office/drawing/2014/main" id="{D7F63B21-F4A8-F46D-8262-5271F113BC82}"/>
              </a:ext>
            </a:extLst>
          </p:cNvPr>
          <p:cNvSpPr txBox="1">
            <a:spLocks/>
          </p:cNvSpPr>
          <p:nvPr/>
        </p:nvSpPr>
        <p:spPr>
          <a:xfrm>
            <a:off x="12861905" y="309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Topic modeling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0759896-F131-B151-5F6F-798AED33E756}"/>
              </a:ext>
            </a:extLst>
          </p:cNvPr>
          <p:cNvSpPr txBox="1">
            <a:spLocks/>
          </p:cNvSpPr>
          <p:nvPr/>
        </p:nvSpPr>
        <p:spPr>
          <a:xfrm>
            <a:off x="12906013" y="274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Topic modeling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D1D9AE-EEA0-E9FD-1EC3-73801843126E}"/>
              </a:ext>
            </a:extLst>
          </p:cNvPr>
          <p:cNvSpPr/>
          <p:nvPr/>
        </p:nvSpPr>
        <p:spPr>
          <a:xfrm>
            <a:off x="13624037" y="5225130"/>
            <a:ext cx="10552957" cy="16328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Calcul de métrique</a:t>
            </a:r>
          </a:p>
          <a:p>
            <a:pPr algn="ctr"/>
            <a:r>
              <a:rPr lang="fr-FR" sz="2000" b="1" dirty="0"/>
              <a:t>Cohérence</a:t>
            </a:r>
            <a:r>
              <a:rPr lang="fr-FR" sz="2000" dirty="0"/>
              <a:t> : mesure la cohérence sémantique dans un topic </a:t>
            </a:r>
          </a:p>
          <a:p>
            <a:pPr algn="ctr"/>
            <a:r>
              <a:rPr lang="fr-FR" sz="2000" dirty="0">
                <a:sym typeface="Wingdings" pitchFamily="2" charset="2"/>
              </a:rPr>
              <a:t> Entre 0.4</a:t>
            </a:r>
            <a:r>
              <a:rPr lang="fr-FR" sz="2000" dirty="0"/>
              <a:t> et 0.7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F2751EE-A433-212A-BAF1-5CBC11346A60}"/>
              </a:ext>
            </a:extLst>
          </p:cNvPr>
          <p:cNvSpPr/>
          <p:nvPr/>
        </p:nvSpPr>
        <p:spPr>
          <a:xfrm>
            <a:off x="13222514" y="3323730"/>
            <a:ext cx="11110398" cy="140098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Latent Dirichlet Allocation (LDA)</a:t>
            </a:r>
          </a:p>
          <a:p>
            <a:r>
              <a:rPr lang="fr-FR" sz="2400" dirty="0"/>
              <a:t>Bibliothèque spécialisée dans le traitement de texte avec des métriques d’évaluation intégrées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05F5363-8655-70BE-F3C1-A6B7B5686EB0}"/>
              </a:ext>
            </a:extLst>
          </p:cNvPr>
          <p:cNvSpPr/>
          <p:nvPr/>
        </p:nvSpPr>
        <p:spPr>
          <a:xfrm>
            <a:off x="13519913" y="1991828"/>
            <a:ext cx="10812999" cy="9453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Trouver le nombre optimal de topic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E4EA46F-C353-6C33-95AF-782D7A45EF0F}"/>
              </a:ext>
            </a:extLst>
          </p:cNvPr>
          <p:cNvGrpSpPr/>
          <p:nvPr/>
        </p:nvGrpSpPr>
        <p:grpSpPr>
          <a:xfrm>
            <a:off x="13349928" y="1981788"/>
            <a:ext cx="3065322" cy="97681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5A8046D-A2D0-1514-A1C2-1542FBDE2AB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958B4718-BB69-225B-D9B1-6EDD371FB9E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Objectif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8CEC453-D747-56C1-4F9F-D9A7EAE9FCE0}"/>
              </a:ext>
            </a:extLst>
          </p:cNvPr>
          <p:cNvGrpSpPr/>
          <p:nvPr/>
        </p:nvGrpSpPr>
        <p:grpSpPr>
          <a:xfrm>
            <a:off x="21690338" y="3028994"/>
            <a:ext cx="3036837" cy="837736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9E19A25-DF4C-6308-B9A0-5BA462F8171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F494547-AEA4-13FA-C3DD-E3B57E0263A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Model</a:t>
              </a:r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ED69EF6-D653-92ED-FBF5-40917E477BD0}"/>
              </a:ext>
            </a:extLst>
          </p:cNvPr>
          <p:cNvGrpSpPr/>
          <p:nvPr/>
        </p:nvGrpSpPr>
        <p:grpSpPr>
          <a:xfrm>
            <a:off x="12906013" y="5028513"/>
            <a:ext cx="2880901" cy="758547"/>
            <a:chOff x="5562600" y="4381500"/>
            <a:chExt cx="4629150" cy="142875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09DE8DC-2D80-45BB-049A-3F88AB0266C0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 : avec coins rognés en diagonale 30">
              <a:extLst>
                <a:ext uri="{FF2B5EF4-FFF2-40B4-BE49-F238E27FC236}">
                  <a16:creationId xmlns:a16="http://schemas.microsoft.com/office/drawing/2014/main" id="{ACEF7EB3-8D2D-BB01-1DE3-5C0411D8FE2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Méthode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82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18DE8DB-16BF-2CA7-C79F-3112AB54A2C4}"/>
              </a:ext>
            </a:extLst>
          </p:cNvPr>
          <p:cNvSpPr/>
          <p:nvPr/>
        </p:nvSpPr>
        <p:spPr>
          <a:xfrm>
            <a:off x="942324" y="4764686"/>
            <a:ext cx="10552957" cy="16328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u="sng" dirty="0"/>
              <a:t>Calcul de métrique</a:t>
            </a:r>
          </a:p>
          <a:p>
            <a:pPr algn="ctr"/>
            <a:r>
              <a:rPr lang="fr-FR" sz="2000" b="1" dirty="0"/>
              <a:t>Cohérence</a:t>
            </a:r>
            <a:r>
              <a:rPr lang="fr-FR" sz="2000" dirty="0"/>
              <a:t> : mesure la cohérence sémantique dans un topic </a:t>
            </a:r>
          </a:p>
          <a:p>
            <a:pPr algn="ctr"/>
            <a:r>
              <a:rPr lang="fr-FR" sz="2000" dirty="0">
                <a:sym typeface="Wingdings" pitchFamily="2" charset="2"/>
              </a:rPr>
              <a:t> Entre 0.4</a:t>
            </a:r>
            <a:r>
              <a:rPr lang="fr-FR" sz="2000" dirty="0"/>
              <a:t> et 0.7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E472D35-7007-80EF-3303-8453314A0ED4}"/>
              </a:ext>
            </a:extLst>
          </p:cNvPr>
          <p:cNvSpPr/>
          <p:nvPr/>
        </p:nvSpPr>
        <p:spPr>
          <a:xfrm>
            <a:off x="540801" y="2863286"/>
            <a:ext cx="11110398" cy="140098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/>
              <a:t>Latent Dirichlet Allocation </a:t>
            </a:r>
            <a:r>
              <a:rPr lang="fr-FR" sz="2400" dirty="0"/>
              <a:t>(LDA)</a:t>
            </a:r>
          </a:p>
          <a:p>
            <a:r>
              <a:rPr lang="fr-FR" sz="2400" dirty="0"/>
              <a:t>Bibliothèque </a:t>
            </a:r>
            <a:r>
              <a:rPr lang="fr-FR" sz="2400" b="1" dirty="0"/>
              <a:t>spécialisée dans le traitement de texte avec des métriques d’évaluation intégrées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00E6BED-A65F-0A6B-62E3-D0A876DD552C}"/>
              </a:ext>
            </a:extLst>
          </p:cNvPr>
          <p:cNvSpPr/>
          <p:nvPr/>
        </p:nvSpPr>
        <p:spPr>
          <a:xfrm>
            <a:off x="838200" y="1531384"/>
            <a:ext cx="10812999" cy="9453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Trouver le </a:t>
            </a:r>
            <a:r>
              <a:rPr lang="fr-FR" sz="2400" b="1" dirty="0"/>
              <a:t>nombre optimal </a:t>
            </a:r>
            <a:r>
              <a:rPr lang="fr-FR" sz="2400" dirty="0"/>
              <a:t>de topic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Topic modeling</a:t>
            </a:r>
          </a:p>
        </p:txBody>
      </p:sp>
      <p:pic>
        <p:nvPicPr>
          <p:cNvPr id="4" name="Image 3" descr="Une image contenant Police, texte, Bleu électrique, logo&#10;&#10;Le contenu généré par l’IA peut être incorrect.">
            <a:extLst>
              <a:ext uri="{FF2B5EF4-FFF2-40B4-BE49-F238E27FC236}">
                <a16:creationId xmlns:a16="http://schemas.microsoft.com/office/drawing/2014/main" id="{5C1B2589-B929-8D44-F8E1-D3819B4F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29" y="3773484"/>
            <a:ext cx="2247900" cy="72390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CDB8C5FC-6AF7-FC58-FE42-2E3E55E772CA}"/>
              </a:ext>
            </a:extLst>
          </p:cNvPr>
          <p:cNvGrpSpPr/>
          <p:nvPr/>
        </p:nvGrpSpPr>
        <p:grpSpPr>
          <a:xfrm>
            <a:off x="668215" y="1521344"/>
            <a:ext cx="3065322" cy="976817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6778B7C-AFBD-B0D4-4363-007CDF8EC6F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E35D3FB6-0BEA-3C3C-8C45-D7B4DDCA41B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Objectif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5E758ED-D459-7CD6-E7F3-4F1C790D4EF5}"/>
              </a:ext>
            </a:extLst>
          </p:cNvPr>
          <p:cNvGrpSpPr/>
          <p:nvPr/>
        </p:nvGrpSpPr>
        <p:grpSpPr>
          <a:xfrm>
            <a:off x="9008625" y="2568550"/>
            <a:ext cx="3036837" cy="837736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44A1A92-6FAD-2F3E-9976-1477B7602C4D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8721B005-77F0-E0DB-5314-EDD9D88D599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Model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98E9FC7-49D2-1D54-EE6B-A310B39A0E2D}"/>
              </a:ext>
            </a:extLst>
          </p:cNvPr>
          <p:cNvGrpSpPr/>
          <p:nvPr/>
        </p:nvGrpSpPr>
        <p:grpSpPr>
          <a:xfrm>
            <a:off x="224300" y="4568069"/>
            <a:ext cx="2880901" cy="758547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621677D1-77C8-9192-AAE3-BF3857B65BB4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avec coins rognés en diagonale 14">
              <a:extLst>
                <a:ext uri="{FF2B5EF4-FFF2-40B4-BE49-F238E27FC236}">
                  <a16:creationId xmlns:a16="http://schemas.microsoft.com/office/drawing/2014/main" id="{051EB2FA-1C71-1D59-C966-F257C48FC8D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Méthode</a:t>
              </a:r>
            </a:p>
          </p:txBody>
        </p:sp>
      </p:grpSp>
      <p:sp>
        <p:nvSpPr>
          <p:cNvPr id="17" name="Titre 1">
            <a:extLst>
              <a:ext uri="{FF2B5EF4-FFF2-40B4-BE49-F238E27FC236}">
                <a16:creationId xmlns:a16="http://schemas.microsoft.com/office/drawing/2014/main" id="{C1F6A06A-9DD1-964B-B536-6CEB61B6946B}"/>
              </a:ext>
            </a:extLst>
          </p:cNvPr>
          <p:cNvSpPr txBox="1">
            <a:spLocks/>
          </p:cNvSpPr>
          <p:nvPr/>
        </p:nvSpPr>
        <p:spPr>
          <a:xfrm>
            <a:off x="882308" y="329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Topic modeling</a:t>
            </a:r>
          </a:p>
        </p:txBody>
      </p:sp>
      <p:pic>
        <p:nvPicPr>
          <p:cNvPr id="18" name="Image 17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866917B-E2BB-5F83-A7A2-18EE0349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723072" y="7617866"/>
            <a:ext cx="2179277" cy="2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 et automatisation des modèles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Méthode de sauvegarde</a:t>
            </a:r>
          </a:p>
          <a:p>
            <a:r>
              <a:rPr lang="fr-FR"/>
              <a:t>Processus CI/CD</a:t>
            </a:r>
          </a:p>
          <a:p>
            <a:r>
              <a:rPr lang="fr-FR"/>
              <a:t>Système de monitoring</a:t>
            </a:r>
          </a:p>
          <a:p>
            <a:r>
              <a:rPr lang="fr-FR"/>
              <a:t>Système de collecte de données</a:t>
            </a:r>
            <a:endParaRPr lang="fr-FR" dirty="0"/>
          </a:p>
        </p:txBody>
      </p:sp>
      <p:pic>
        <p:nvPicPr>
          <p:cNvPr id="4" name="Image 3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CCE6672-5958-6A11-E252-4635A33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-1758978"/>
            <a:ext cx="5283200" cy="146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E57E1-BAD5-42CF-834D-73D737E2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03340" y="3104356"/>
            <a:ext cx="10957354" cy="132556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7F626C5-3024-68F4-9B65-F0B7144A5BF1}"/>
              </a:ext>
            </a:extLst>
          </p:cNvPr>
          <p:cNvSpPr txBox="1">
            <a:spLocks/>
          </p:cNvSpPr>
          <p:nvPr/>
        </p:nvSpPr>
        <p:spPr>
          <a:xfrm>
            <a:off x="8153400" y="8442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de sauvegarde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86E8A8-67EE-3E3F-996C-1EED336703FC}"/>
              </a:ext>
            </a:extLst>
          </p:cNvPr>
          <p:cNvSpPr txBox="1">
            <a:spLocks/>
          </p:cNvSpPr>
          <p:nvPr/>
        </p:nvSpPr>
        <p:spPr>
          <a:xfrm>
            <a:off x="8213855" y="84367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de sauvegarde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de sauvegarde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46" y="1663928"/>
            <a:ext cx="3624262" cy="1001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7" y="2869767"/>
            <a:ext cx="11831046" cy="143125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33EC0B-CC71-941D-3781-4388DA631928}"/>
              </a:ext>
            </a:extLst>
          </p:cNvPr>
          <p:cNvSpPr/>
          <p:nvPr/>
        </p:nvSpPr>
        <p:spPr>
          <a:xfrm>
            <a:off x="2042196" y="5003251"/>
            <a:ext cx="9207613" cy="14312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Stockage de modèles volumineux (difficile sur GitHub)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Accès sécurisé grâce à des </a:t>
            </a:r>
            <a:r>
              <a:rPr lang="fr-FR" dirty="0" err="1"/>
              <a:t>tokens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Utilisation simple via « pipeline »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Versionning</a:t>
            </a:r>
            <a:r>
              <a:rPr lang="fr-FR" dirty="0"/>
              <a:t> « manuel »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FBFBFE-3E6D-D73B-C8D8-CF1D4D823114}"/>
              </a:ext>
            </a:extLst>
          </p:cNvPr>
          <p:cNvGrpSpPr/>
          <p:nvPr/>
        </p:nvGrpSpPr>
        <p:grpSpPr>
          <a:xfrm>
            <a:off x="463535" y="4629045"/>
            <a:ext cx="3157322" cy="1089834"/>
            <a:chOff x="5562600" y="4381499"/>
            <a:chExt cx="4629150" cy="142875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30E7CBB-3E27-4179-F993-4A11142310D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559B62A4-72FF-A6A6-B5DA-D2F6CC8D0A5C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Avantages</a:t>
              </a:r>
            </a:p>
          </p:txBody>
        </p:sp>
      </p:grpSp>
      <p:sp>
        <p:nvSpPr>
          <p:cNvPr id="3" name="Titre 1">
            <a:extLst>
              <a:ext uri="{FF2B5EF4-FFF2-40B4-BE49-F238E27FC236}">
                <a16:creationId xmlns:a16="http://schemas.microsoft.com/office/drawing/2014/main" id="{F6E91338-7576-917F-10FA-17B1164474BC}"/>
              </a:ext>
            </a:extLst>
          </p:cNvPr>
          <p:cNvSpPr txBox="1">
            <a:spLocks/>
          </p:cNvSpPr>
          <p:nvPr/>
        </p:nvSpPr>
        <p:spPr>
          <a:xfrm>
            <a:off x="898655" y="3595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de sauvegarde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45B6B76-A1E8-EEBC-2C0B-164B0E5FF9FF}"/>
              </a:ext>
            </a:extLst>
          </p:cNvPr>
          <p:cNvSpPr txBox="1">
            <a:spLocks/>
          </p:cNvSpPr>
          <p:nvPr/>
        </p:nvSpPr>
        <p:spPr>
          <a:xfrm>
            <a:off x="12642272" y="1544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 processus CI/CD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F0A29D2-F98D-39DB-40F9-6E717B2D56F6}"/>
              </a:ext>
            </a:extLst>
          </p:cNvPr>
          <p:cNvSpPr txBox="1">
            <a:spLocks/>
          </p:cNvSpPr>
          <p:nvPr/>
        </p:nvSpPr>
        <p:spPr>
          <a:xfrm>
            <a:off x="12690824" y="15442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processus CI/CD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 processus CI/CD</a:t>
            </a:r>
          </a:p>
        </p:txBody>
      </p:sp>
      <p:pic>
        <p:nvPicPr>
          <p:cNvPr id="6" name="Image 5" descr="Une image contenant Graphique, Police, logo, texte&#10;&#10;Le contenu généré par l’IA peut être incorrect.">
            <a:extLst>
              <a:ext uri="{FF2B5EF4-FFF2-40B4-BE49-F238E27FC236}">
                <a16:creationId xmlns:a16="http://schemas.microsoft.com/office/drawing/2014/main" id="{AB594A76-7F59-03ED-6813-2CB33667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2810364"/>
            <a:ext cx="3162300" cy="16256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886954E-193D-6BC1-789B-87BFC5FB8B54}"/>
              </a:ext>
            </a:extLst>
          </p:cNvPr>
          <p:cNvSpPr/>
          <p:nvPr/>
        </p:nvSpPr>
        <p:spPr>
          <a:xfrm>
            <a:off x="3780692" y="1690689"/>
            <a:ext cx="7807570" cy="47438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400" dirty="0"/>
              <a:t>Intégration continue des modifications grâce à GitHub actions</a:t>
            </a:r>
          </a:p>
          <a:p>
            <a:pPr algn="just"/>
            <a:endParaRPr lang="fr-FR" sz="2400" dirty="0"/>
          </a:p>
          <a:p>
            <a:pPr marL="342900" indent="-342900" algn="just">
              <a:buFontTx/>
              <a:buChar char="-"/>
            </a:pPr>
            <a:r>
              <a:rPr lang="fr-FR" sz="2400" dirty="0"/>
              <a:t>Déploiement et sauvegarde automatiques des modèles sur </a:t>
            </a:r>
            <a:r>
              <a:rPr lang="fr-FR" sz="2400" dirty="0" err="1"/>
              <a:t>Hugging</a:t>
            </a:r>
            <a:r>
              <a:rPr lang="fr-FR" sz="2400" dirty="0"/>
              <a:t> face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Test de chargement des modèles avant utilisation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Mise à jour automatique toutes les heures de la base de données 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Génération de rapport de performance des modèles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Monitoring et </a:t>
            </a:r>
            <a:r>
              <a:rPr lang="fr-FR" sz="2400" dirty="0" err="1"/>
              <a:t>aletring</a:t>
            </a:r>
            <a:r>
              <a:rPr lang="fr-FR" sz="2400" dirty="0"/>
              <a:t> en cas d’échec des jobs</a:t>
            </a:r>
          </a:p>
          <a:p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7CE5591-EB9A-4078-0548-C252E9D7434E}"/>
              </a:ext>
            </a:extLst>
          </p:cNvPr>
          <p:cNvSpPr txBox="1">
            <a:spLocks/>
          </p:cNvSpPr>
          <p:nvPr/>
        </p:nvSpPr>
        <p:spPr>
          <a:xfrm>
            <a:off x="886752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processus CI/CD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4EF22-8F3C-12E6-2E98-75786CE4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BDAF4095-588E-1B50-02C1-CE7A3DC4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723" y="3684467"/>
            <a:ext cx="4414477" cy="1914489"/>
          </a:xfrm>
          <a:prstGeom prst="rect">
            <a:avLst/>
          </a:prstGeom>
        </p:spPr>
      </p:pic>
      <p:pic>
        <p:nvPicPr>
          <p:cNvPr id="6" name="Image 5" descr="Une image contenant Police, logo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4461FBFB-1348-93C3-F58B-974F1854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3" y="2464412"/>
            <a:ext cx="2311604" cy="127391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4763F24-F185-E846-DF1F-D895A8E757D5}"/>
              </a:ext>
            </a:extLst>
          </p:cNvPr>
          <p:cNvSpPr/>
          <p:nvPr/>
        </p:nvSpPr>
        <p:spPr>
          <a:xfrm>
            <a:off x="386860" y="1849405"/>
            <a:ext cx="7086602" cy="47438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400" dirty="0"/>
              <a:t>Application accessible pour l’utilisateur grâce au déploiement sur </a:t>
            </a:r>
            <a:r>
              <a:rPr lang="fr-FR" sz="2400" dirty="0" err="1"/>
              <a:t>Streamlit</a:t>
            </a:r>
            <a:r>
              <a:rPr lang="fr-FR" sz="2400" dirty="0"/>
              <a:t> cloud qui se base sur le repository GitHub. 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Accessible via un simple lien.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F1B78DC-32C7-3E7C-6282-DBF7F470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 processus CI/CD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E714E6F-DD16-6516-076F-DBD6007F220D}"/>
              </a:ext>
            </a:extLst>
          </p:cNvPr>
          <p:cNvSpPr txBox="1">
            <a:spLocks/>
          </p:cNvSpPr>
          <p:nvPr/>
        </p:nvSpPr>
        <p:spPr>
          <a:xfrm>
            <a:off x="886752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processus CI/CD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76B71181-64CC-BBA1-7C49-F587A0582F03}"/>
              </a:ext>
            </a:extLst>
          </p:cNvPr>
          <p:cNvSpPr txBox="1">
            <a:spLocks/>
          </p:cNvSpPr>
          <p:nvPr/>
        </p:nvSpPr>
        <p:spPr>
          <a:xfrm>
            <a:off x="-81075" y="-2620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 système de monitoring de la performance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B8B11B2F-EA77-D5A7-45C9-9B89B0210341}"/>
              </a:ext>
            </a:extLst>
          </p:cNvPr>
          <p:cNvSpPr txBox="1">
            <a:spLocks/>
          </p:cNvSpPr>
          <p:nvPr/>
        </p:nvSpPr>
        <p:spPr>
          <a:xfrm>
            <a:off x="-27150" y="-2620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système de monitoring de la performance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2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 système de monitoring de la performance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2926A3E-7E3C-F922-43FD-8CC5E1D20C57}"/>
              </a:ext>
            </a:extLst>
          </p:cNvPr>
          <p:cNvSpPr/>
          <p:nvPr/>
        </p:nvSpPr>
        <p:spPr>
          <a:xfrm>
            <a:off x="838200" y="2282307"/>
            <a:ext cx="7086602" cy="200934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fr-FR" sz="2400" dirty="0"/>
              <a:t>Distribution de la taille des commentaires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Distribution des labels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Similarité du vocabulaire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534CBCC-F0C6-7B31-0CE9-A99F35166705}"/>
              </a:ext>
            </a:extLst>
          </p:cNvPr>
          <p:cNvGrpSpPr/>
          <p:nvPr/>
        </p:nvGrpSpPr>
        <p:grpSpPr>
          <a:xfrm>
            <a:off x="127084" y="1642308"/>
            <a:ext cx="3157322" cy="1089834"/>
            <a:chOff x="5562600" y="4381499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4AD13D3-8537-A67B-10C2-DA7ADF0EA552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0930F2AD-F225-CCCF-3B4A-38FDE1CA248E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Métriques de monitoring</a:t>
              </a:r>
            </a:p>
          </p:txBody>
        </p:sp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745C4F-3DF6-0AE3-123E-71E62AE3CEDF}"/>
              </a:ext>
            </a:extLst>
          </p:cNvPr>
          <p:cNvSpPr/>
          <p:nvPr/>
        </p:nvSpPr>
        <p:spPr>
          <a:xfrm>
            <a:off x="3817978" y="4727522"/>
            <a:ext cx="7086602" cy="17653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fr-FR" sz="2400" dirty="0"/>
              <a:t>GitHub actions avec exécution périodique d’un rapport de monitoring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DDEEC3A-7ACA-CC34-A6B1-62573905B8FD}"/>
              </a:ext>
            </a:extLst>
          </p:cNvPr>
          <p:cNvGrpSpPr/>
          <p:nvPr/>
        </p:nvGrpSpPr>
        <p:grpSpPr>
          <a:xfrm>
            <a:off x="8661708" y="4135902"/>
            <a:ext cx="3157322" cy="923244"/>
            <a:chOff x="5562600" y="4381499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FECC7F7-7BB6-BD3E-3A68-94A1F88A714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31E068BD-3B99-EEF4-4628-F1DEED40D795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Outils</a:t>
              </a:r>
            </a:p>
          </p:txBody>
        </p:sp>
      </p:grpSp>
      <p:sp>
        <p:nvSpPr>
          <p:cNvPr id="18" name="Titre 1">
            <a:extLst>
              <a:ext uri="{FF2B5EF4-FFF2-40B4-BE49-F238E27FC236}">
                <a16:creationId xmlns:a16="http://schemas.microsoft.com/office/drawing/2014/main" id="{A50B50BD-DB21-6469-5F12-E38D643953C5}"/>
              </a:ext>
            </a:extLst>
          </p:cNvPr>
          <p:cNvSpPr txBox="1">
            <a:spLocks/>
          </p:cNvSpPr>
          <p:nvPr/>
        </p:nvSpPr>
        <p:spPr>
          <a:xfrm>
            <a:off x="892125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système de monitoring de la performance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02363CF-10BB-04DD-5A6B-3F231CBC5E68}"/>
              </a:ext>
            </a:extLst>
          </p:cNvPr>
          <p:cNvSpPr txBox="1">
            <a:spLocks/>
          </p:cNvSpPr>
          <p:nvPr/>
        </p:nvSpPr>
        <p:spPr>
          <a:xfrm>
            <a:off x="-9250680" y="144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 système de collecte de données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4A2003BB-469E-F17B-F725-EF2492F4DA31}"/>
              </a:ext>
            </a:extLst>
          </p:cNvPr>
          <p:cNvSpPr txBox="1">
            <a:spLocks/>
          </p:cNvSpPr>
          <p:nvPr/>
        </p:nvSpPr>
        <p:spPr>
          <a:xfrm>
            <a:off x="-9181927" y="144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système de collecte de données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 système de collecte de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CF760A9-15D2-49FB-0782-DAAD662173F9}"/>
              </a:ext>
            </a:extLst>
          </p:cNvPr>
          <p:cNvGrpSpPr/>
          <p:nvPr/>
        </p:nvGrpSpPr>
        <p:grpSpPr>
          <a:xfrm rot="4693342">
            <a:off x="4143403" y="1035409"/>
            <a:ext cx="2714589" cy="5794938"/>
            <a:chOff x="2590876" y="1333775"/>
            <a:chExt cx="494806" cy="5863946"/>
          </a:xfrm>
        </p:grpSpPr>
        <p:sp>
          <p:nvSpPr>
            <p:cNvPr id="10" name="Flèche vers la droite 4">
              <a:extLst>
                <a:ext uri="{FF2B5EF4-FFF2-40B4-BE49-F238E27FC236}">
                  <a16:creationId xmlns:a16="http://schemas.microsoft.com/office/drawing/2014/main" id="{9B86F4F4-D155-8F59-9FFD-7D69EB35B1E3}"/>
                </a:ext>
              </a:extLst>
            </p:cNvPr>
            <p:cNvSpPr txBox="1"/>
            <p:nvPr/>
          </p:nvSpPr>
          <p:spPr>
            <a:xfrm rot="19440000">
              <a:off x="2800592" y="1333775"/>
              <a:ext cx="285090" cy="310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/>
            </a:p>
          </p:txBody>
        </p:sp>
        <p:sp>
          <p:nvSpPr>
            <p:cNvPr id="9" name="Flèche vers la droite 8">
              <a:extLst>
                <a:ext uri="{FF2B5EF4-FFF2-40B4-BE49-F238E27FC236}">
                  <a16:creationId xmlns:a16="http://schemas.microsoft.com/office/drawing/2014/main" id="{A3F916D0-A0C3-9CAF-ED74-DA502CFDD937}"/>
                </a:ext>
              </a:extLst>
            </p:cNvPr>
            <p:cNvSpPr/>
            <p:nvPr/>
          </p:nvSpPr>
          <p:spPr>
            <a:xfrm rot="19440000">
              <a:off x="2590876" y="6679795"/>
              <a:ext cx="407271" cy="5179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3F1DEA9-20A9-8058-78FA-12B0B6A6B916}"/>
              </a:ext>
            </a:extLst>
          </p:cNvPr>
          <p:cNvSpPr/>
          <p:nvPr/>
        </p:nvSpPr>
        <p:spPr>
          <a:xfrm>
            <a:off x="6231988" y="2124222"/>
            <a:ext cx="5832074" cy="471557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fr-FR" sz="2400" dirty="0"/>
              <a:t>Processus ETL automatise la collecte et le traitement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Processus CI/CD automatise le suivie et le déploiement des modèles</a:t>
            </a:r>
          </a:p>
          <a:p>
            <a:pPr marL="342900" indent="-342900" algn="just">
              <a:buFontTx/>
              <a:buChar char="-"/>
            </a:pPr>
            <a:r>
              <a:rPr lang="fr-FR" sz="2400" dirty="0"/>
              <a:t>Il n’y a apprentissage et évaluation qu’après analyse des résultats du suivie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90BEC537-455E-80AC-95FA-6E0A6EAE5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665970"/>
              </p:ext>
            </p:extLst>
          </p:nvPr>
        </p:nvGraphicFramePr>
        <p:xfrm>
          <a:off x="-939992" y="1394335"/>
          <a:ext cx="7866966" cy="508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0436BD-6E6C-368A-3C64-E7D1862DB004}"/>
              </a:ext>
            </a:extLst>
          </p:cNvPr>
          <p:cNvGrpSpPr/>
          <p:nvPr/>
        </p:nvGrpSpPr>
        <p:grpSpPr>
          <a:xfrm>
            <a:off x="7401439" y="1486220"/>
            <a:ext cx="3593067" cy="1325563"/>
            <a:chOff x="5562600" y="4381499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E3A5C06-407D-A579-DD0C-9775421D2751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avec coins rognés en diagonale 14">
              <a:extLst>
                <a:ext uri="{FF2B5EF4-FFF2-40B4-BE49-F238E27FC236}">
                  <a16:creationId xmlns:a16="http://schemas.microsoft.com/office/drawing/2014/main" id="{0A00E07F-6FAA-F6B8-7B26-9662ECCF22AA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Cycle du système d’apprentissage</a:t>
              </a:r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D0291C0E-FE77-1920-8612-FF1EE04CC685}"/>
              </a:ext>
            </a:extLst>
          </p:cNvPr>
          <p:cNvSpPr txBox="1">
            <a:spLocks/>
          </p:cNvSpPr>
          <p:nvPr/>
        </p:nvSpPr>
        <p:spPr>
          <a:xfrm>
            <a:off x="90695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 système de collecte de données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Familles de figurines en bâton se tenant la main">
            <a:extLst>
              <a:ext uri="{FF2B5EF4-FFF2-40B4-BE49-F238E27FC236}">
                <a16:creationId xmlns:a16="http://schemas.microsoft.com/office/drawing/2014/main" id="{3670E46C-BBFD-7338-3939-8D9F1D6E1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624" r="-1" b="1008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5CE9208-2242-5DA1-C4B2-F69317ADC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Merci pour votre attention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3AE49FC-541B-36BF-C168-BEE12D6E7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Avez-vous des questions 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4585702" y="4752752"/>
            <a:ext cx="7122583" cy="1067847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Qu’ont-ils pensé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895349" y="2147715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abonnés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12061</TotalTime>
  <Words>2437</Words>
  <Application>Microsoft Macintosh PowerPoint</Application>
  <PresentationFormat>Grand écran</PresentationFormat>
  <Paragraphs>544</Paragraphs>
  <Slides>42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ADLaM Display</vt:lpstr>
      <vt:lpstr>Aptos</vt:lpstr>
      <vt:lpstr>Aptos Display</vt:lpstr>
      <vt:lpstr>Arial</vt:lpstr>
      <vt:lpstr>Wingdings</vt:lpstr>
      <vt:lpstr>Thème Office</vt:lpstr>
      <vt:lpstr>BLOC 5 :  Concevoir et déployer des modèles d’apprentissage automatique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Des méthodes de sélection de variables</vt:lpstr>
      <vt:lpstr>Entrainement du modèle d’analyse de sentiment</vt:lpstr>
      <vt:lpstr>Entrainement du modèle d’analyse de sentiment</vt:lpstr>
      <vt:lpstr>Entrainement du modèle d’analyse de sentiment</vt:lpstr>
      <vt:lpstr>Une méthode d’optimisation des modèles</vt:lpstr>
      <vt:lpstr>Une méthode d’optimisation des modèles</vt:lpstr>
      <vt:lpstr>Topic modeling</vt:lpstr>
      <vt:lpstr>Déploiement et automatisation des modèles</vt:lpstr>
      <vt:lpstr>Une méthode de sauvegarde</vt:lpstr>
      <vt:lpstr>Un processus CI/CD</vt:lpstr>
      <vt:lpstr>Un processus CI/CD</vt:lpstr>
      <vt:lpstr>Un système de monitoring de la performance</vt:lpstr>
      <vt:lpstr>Un système de collecte de données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138</cp:revision>
  <dcterms:created xsi:type="dcterms:W3CDTF">2025-08-26T17:00:21Z</dcterms:created>
  <dcterms:modified xsi:type="dcterms:W3CDTF">2025-09-16T10:23:00Z</dcterms:modified>
</cp:coreProperties>
</file>